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1"/>
  </p:notesMasterIdLst>
  <p:sldIdLst>
    <p:sldId id="256" r:id="rId5"/>
    <p:sldId id="257" r:id="rId6"/>
    <p:sldId id="270" r:id="rId7"/>
    <p:sldId id="292" r:id="rId8"/>
    <p:sldId id="279" r:id="rId9"/>
    <p:sldId id="258" r:id="rId10"/>
    <p:sldId id="259" r:id="rId11"/>
    <p:sldId id="260" r:id="rId12"/>
    <p:sldId id="271" r:id="rId13"/>
    <p:sldId id="273" r:id="rId14"/>
    <p:sldId id="272" r:id="rId15"/>
    <p:sldId id="280" r:id="rId16"/>
    <p:sldId id="281" r:id="rId17"/>
    <p:sldId id="282" r:id="rId18"/>
    <p:sldId id="283" r:id="rId19"/>
    <p:sldId id="269" r:id="rId20"/>
    <p:sldId id="293" r:id="rId21"/>
    <p:sldId id="294" r:id="rId22"/>
    <p:sldId id="298" r:id="rId23"/>
    <p:sldId id="267" r:id="rId24"/>
    <p:sldId id="274" r:id="rId25"/>
    <p:sldId id="261" r:id="rId26"/>
    <p:sldId id="262" r:id="rId27"/>
    <p:sldId id="275" r:id="rId28"/>
    <p:sldId id="263" r:id="rId29"/>
    <p:sldId id="264" r:id="rId30"/>
    <p:sldId id="277" r:id="rId31"/>
    <p:sldId id="265" r:id="rId32"/>
    <p:sldId id="266" r:id="rId33"/>
    <p:sldId id="296" r:id="rId34"/>
    <p:sldId id="268" r:id="rId35"/>
    <p:sldId id="276" r:id="rId36"/>
    <p:sldId id="295" r:id="rId37"/>
    <p:sldId id="297" r:id="rId38"/>
    <p:sldId id="288" r:id="rId39"/>
    <p:sldId id="29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F191C0-158E-48E7-B90A-F3C8B12D25BF}" v="4" dt="2024-03-28T16:18:17.7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1" autoAdjust="0"/>
    <p:restoredTop sz="93328" autoAdjust="0"/>
  </p:normalViewPr>
  <p:slideViewPr>
    <p:cSldViewPr snapToGrid="0">
      <p:cViewPr varScale="1">
        <p:scale>
          <a:sx n="103" d="100"/>
          <a:sy n="103" d="100"/>
        </p:scale>
        <p:origin x="852" y="108"/>
      </p:cViewPr>
      <p:guideLst/>
    </p:cSldViewPr>
  </p:slideViewPr>
  <p:outlineViewPr>
    <p:cViewPr>
      <p:scale>
        <a:sx n="33" d="100"/>
        <a:sy n="33" d="100"/>
      </p:scale>
      <p:origin x="0" y="-154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EFF91-DF0B-42AC-B326-AFC724C1B23B}" type="datetimeFigureOut">
              <a:rPr lang="en-US" smtClean="0"/>
              <a:t>3/28/2024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61A73-B36E-43D7-860A-5CF7E8341C5C}" type="slidenum">
              <a:rPr lang="en-US" smtClean="0"/>
              <a:t>‹#›</a:t>
            </a:fld>
            <a:endParaRPr lang="en-US" dirty="0"/>
          </a:p>
        </p:txBody>
      </p:sp>
    </p:spTree>
    <p:extLst>
      <p:ext uri="{BB962C8B-B14F-4D97-AF65-F5344CB8AC3E}">
        <p14:creationId xmlns:p14="http://schemas.microsoft.com/office/powerpoint/2010/main" val="728735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6</a:t>
            </a:fld>
            <a:endParaRPr lang="en-US" dirty="0"/>
          </a:p>
        </p:txBody>
      </p:sp>
    </p:spTree>
    <p:extLst>
      <p:ext uri="{BB962C8B-B14F-4D97-AF65-F5344CB8AC3E}">
        <p14:creationId xmlns:p14="http://schemas.microsoft.com/office/powerpoint/2010/main" val="157524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20</a:t>
            </a:fld>
            <a:endParaRPr lang="en-US" dirty="0"/>
          </a:p>
        </p:txBody>
      </p:sp>
    </p:spTree>
    <p:extLst>
      <p:ext uri="{BB962C8B-B14F-4D97-AF65-F5344CB8AC3E}">
        <p14:creationId xmlns:p14="http://schemas.microsoft.com/office/powerpoint/2010/main" val="1929450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23</a:t>
            </a:fld>
            <a:endParaRPr lang="en-US" dirty="0"/>
          </a:p>
        </p:txBody>
      </p:sp>
    </p:spTree>
    <p:extLst>
      <p:ext uri="{BB962C8B-B14F-4D97-AF65-F5344CB8AC3E}">
        <p14:creationId xmlns:p14="http://schemas.microsoft.com/office/powerpoint/2010/main" val="175153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25</a:t>
            </a:fld>
            <a:endParaRPr lang="en-US" dirty="0"/>
          </a:p>
        </p:txBody>
      </p:sp>
    </p:spTree>
    <p:extLst>
      <p:ext uri="{BB962C8B-B14F-4D97-AF65-F5344CB8AC3E}">
        <p14:creationId xmlns:p14="http://schemas.microsoft.com/office/powerpoint/2010/main" val="3409096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26</a:t>
            </a:fld>
            <a:endParaRPr lang="en-US" dirty="0"/>
          </a:p>
        </p:txBody>
      </p:sp>
    </p:spTree>
    <p:extLst>
      <p:ext uri="{BB962C8B-B14F-4D97-AF65-F5344CB8AC3E}">
        <p14:creationId xmlns:p14="http://schemas.microsoft.com/office/powerpoint/2010/main" val="2912273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28</a:t>
            </a:fld>
            <a:endParaRPr lang="en-US" dirty="0"/>
          </a:p>
        </p:txBody>
      </p:sp>
    </p:spTree>
    <p:extLst>
      <p:ext uri="{BB962C8B-B14F-4D97-AF65-F5344CB8AC3E}">
        <p14:creationId xmlns:p14="http://schemas.microsoft.com/office/powerpoint/2010/main" val="107086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29</a:t>
            </a:fld>
            <a:endParaRPr lang="en-US" dirty="0"/>
          </a:p>
        </p:txBody>
      </p:sp>
    </p:spTree>
    <p:extLst>
      <p:ext uri="{BB962C8B-B14F-4D97-AF65-F5344CB8AC3E}">
        <p14:creationId xmlns:p14="http://schemas.microsoft.com/office/powerpoint/2010/main" val="1271006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31</a:t>
            </a:fld>
            <a:endParaRPr lang="en-US" dirty="0"/>
          </a:p>
        </p:txBody>
      </p:sp>
    </p:spTree>
    <p:extLst>
      <p:ext uri="{BB962C8B-B14F-4D97-AF65-F5344CB8AC3E}">
        <p14:creationId xmlns:p14="http://schemas.microsoft.com/office/powerpoint/2010/main" val="331977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938E63D1-67D8-4B17-BD5F-D3C8877E21C9}"/>
              </a:ext>
            </a:extLst>
          </p:cNvPr>
          <p:cNvPicPr>
            <a:picLocks noChangeAspect="1"/>
          </p:cNvPicPr>
          <p:nvPr userDrawn="1"/>
        </p:nvPicPr>
        <p:blipFill>
          <a:blip r:embed="rId2"/>
          <a:stretch>
            <a:fillRect/>
          </a:stretch>
        </p:blipFill>
        <p:spPr>
          <a:xfrm>
            <a:off x="9218612" y="-23513"/>
            <a:ext cx="2973388" cy="2273271"/>
          </a:xfrm>
          <a:prstGeom prst="rect">
            <a:avLst/>
          </a:prstGeom>
        </p:spPr>
      </p:pic>
      <p:pic>
        <p:nvPicPr>
          <p:cNvPr id="15" name="Picture 14">
            <a:extLst>
              <a:ext uri="{FF2B5EF4-FFF2-40B4-BE49-F238E27FC236}">
                <a16:creationId xmlns:a16="http://schemas.microsoft.com/office/drawing/2014/main" id="{05AC968D-75ED-4209-B868-E06912CC46CB}"/>
              </a:ext>
            </a:extLst>
          </p:cNvPr>
          <p:cNvPicPr>
            <a:picLocks noChangeAspect="1"/>
          </p:cNvPicPr>
          <p:nvPr userDrawn="1"/>
        </p:nvPicPr>
        <p:blipFill>
          <a:blip r:embed="rId3"/>
          <a:stretch>
            <a:fillRect/>
          </a:stretch>
        </p:blipFill>
        <p:spPr>
          <a:xfrm>
            <a:off x="9218612" y="2237856"/>
            <a:ext cx="2973388" cy="116881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3/28/2024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pic>
        <p:nvPicPr>
          <p:cNvPr id="14" name="Picture 13">
            <a:extLst>
              <a:ext uri="{FF2B5EF4-FFF2-40B4-BE49-F238E27FC236}">
                <a16:creationId xmlns:a16="http://schemas.microsoft.com/office/drawing/2014/main" id="{87629B70-26C4-4525-8FE1-A720C0345E19}"/>
              </a:ext>
            </a:extLst>
          </p:cNvPr>
          <p:cNvPicPr>
            <a:picLocks noChangeAspect="1"/>
          </p:cNvPicPr>
          <p:nvPr userDrawn="1"/>
        </p:nvPicPr>
        <p:blipFill>
          <a:blip r:embed="rId19"/>
          <a:stretch>
            <a:fillRect/>
          </a:stretch>
        </p:blipFill>
        <p:spPr>
          <a:xfrm>
            <a:off x="9218612" y="-29988"/>
            <a:ext cx="2981857" cy="2279746"/>
          </a:xfrm>
          <a:prstGeom prst="rect">
            <a:avLst/>
          </a:prstGeom>
        </p:spPr>
      </p:pic>
      <p:pic>
        <p:nvPicPr>
          <p:cNvPr id="16" name="Picture 15">
            <a:extLst>
              <a:ext uri="{FF2B5EF4-FFF2-40B4-BE49-F238E27FC236}">
                <a16:creationId xmlns:a16="http://schemas.microsoft.com/office/drawing/2014/main" id="{85761501-2860-4DBF-9657-AE7A37FF1AD4}"/>
              </a:ext>
            </a:extLst>
          </p:cNvPr>
          <p:cNvPicPr>
            <a:picLocks noChangeAspect="1"/>
          </p:cNvPicPr>
          <p:nvPr userDrawn="1"/>
        </p:nvPicPr>
        <p:blipFill>
          <a:blip r:embed="rId20"/>
          <a:stretch>
            <a:fillRect/>
          </a:stretch>
        </p:blipFill>
        <p:spPr>
          <a:xfrm>
            <a:off x="9218611" y="2234528"/>
            <a:ext cx="2981857" cy="1172140"/>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0.JPG"/><Relationship Id="rId5" Type="http://schemas.openxmlformats.org/officeDocument/2006/relationships/image" Target="../media/image4.jp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1.jp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hyperlink" Target="https://oica.org/2021-membership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jpe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9013-99E6-4BC4-A1FB-12472E97D7C1}"/>
              </a:ext>
            </a:extLst>
          </p:cNvPr>
          <p:cNvSpPr>
            <a:spLocks noGrp="1"/>
          </p:cNvSpPr>
          <p:nvPr>
            <p:ph type="ctrTitle"/>
          </p:nvPr>
        </p:nvSpPr>
        <p:spPr>
          <a:xfrm>
            <a:off x="-201283" y="-26686"/>
            <a:ext cx="3812875" cy="3902948"/>
          </a:xfrm>
        </p:spPr>
        <p:txBody>
          <a:bodyPr>
            <a:normAutofit/>
          </a:bodyPr>
          <a:lstStyle/>
          <a:p>
            <a:pPr algn="ctr"/>
            <a:r>
              <a:rPr lang="en-US" sz="4000" b="1" dirty="0"/>
              <a:t>The Advocate’s Guide to Effective policy change</a:t>
            </a:r>
          </a:p>
        </p:txBody>
      </p:sp>
      <p:sp>
        <p:nvSpPr>
          <p:cNvPr id="3" name="Subtitle 2">
            <a:extLst>
              <a:ext uri="{FF2B5EF4-FFF2-40B4-BE49-F238E27FC236}">
                <a16:creationId xmlns:a16="http://schemas.microsoft.com/office/drawing/2014/main" id="{77DDA2C3-3DC2-4C99-9911-A2A5230A13A6}"/>
              </a:ext>
            </a:extLst>
          </p:cNvPr>
          <p:cNvSpPr>
            <a:spLocks noGrp="1"/>
          </p:cNvSpPr>
          <p:nvPr>
            <p:ph type="subTitle" idx="1"/>
          </p:nvPr>
        </p:nvSpPr>
        <p:spPr>
          <a:xfrm>
            <a:off x="9207500" y="5302370"/>
            <a:ext cx="2984500" cy="1375521"/>
          </a:xfrm>
        </p:spPr>
        <p:txBody>
          <a:bodyPr/>
          <a:lstStyle/>
          <a:p>
            <a:r>
              <a:rPr lang="en-US" b="1" dirty="0">
                <a:solidFill>
                  <a:schemeClr val="tx1"/>
                </a:solidFill>
              </a:rPr>
              <a:t>Joe Dorman, CEO</a:t>
            </a:r>
          </a:p>
          <a:p>
            <a:r>
              <a:rPr lang="en-US" b="1" dirty="0">
                <a:solidFill>
                  <a:schemeClr val="tx1"/>
                </a:solidFill>
              </a:rPr>
              <a:t>Oklahoma Institute for Child Advocacy</a:t>
            </a:r>
          </a:p>
        </p:txBody>
      </p:sp>
      <p:sp>
        <p:nvSpPr>
          <p:cNvPr id="6" name="Content Placeholder 2">
            <a:extLst>
              <a:ext uri="{FF2B5EF4-FFF2-40B4-BE49-F238E27FC236}">
                <a16:creationId xmlns:a16="http://schemas.microsoft.com/office/drawing/2014/main" id="{8A1D545C-69D6-4440-99E8-7820FA218DBE}"/>
              </a:ext>
            </a:extLst>
          </p:cNvPr>
          <p:cNvSpPr txBox="1">
            <a:spLocks/>
          </p:cNvSpPr>
          <p:nvPr/>
        </p:nvSpPr>
        <p:spPr>
          <a:xfrm>
            <a:off x="4962914" y="5022010"/>
            <a:ext cx="8137060" cy="619665"/>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400" b="1" dirty="0">
                <a:solidFill>
                  <a:schemeClr val="tx1"/>
                </a:solidFill>
                <a:latin typeface="Calibri" panose="020F0502020204030204" pitchFamily="34" charset="0"/>
                <a:cs typeface="Calibri" panose="020F0502020204030204" pitchFamily="34" charset="0"/>
              </a:rPr>
              <a:t> </a:t>
            </a:r>
          </a:p>
        </p:txBody>
      </p:sp>
      <p:pic>
        <p:nvPicPr>
          <p:cNvPr id="9" name="Picture 8"/>
          <p:cNvPicPr>
            <a:picLocks noChangeAspect="1"/>
          </p:cNvPicPr>
          <p:nvPr/>
        </p:nvPicPr>
        <p:blipFill>
          <a:blip r:embed="rId2"/>
          <a:stretch>
            <a:fillRect/>
          </a:stretch>
        </p:blipFill>
        <p:spPr>
          <a:xfrm>
            <a:off x="3421811" y="-26687"/>
            <a:ext cx="5337115" cy="6911373"/>
          </a:xfrm>
          <a:prstGeom prst="rect">
            <a:avLst/>
          </a:prstGeom>
        </p:spPr>
      </p:pic>
      <p:sp>
        <p:nvSpPr>
          <p:cNvPr id="10" name="Content Placeholder 2">
            <a:extLst>
              <a:ext uri="{FF2B5EF4-FFF2-40B4-BE49-F238E27FC236}">
                <a16:creationId xmlns:a16="http://schemas.microsoft.com/office/drawing/2014/main" id="{420E251C-327F-42A0-92AB-ADFDCEB146C3}"/>
              </a:ext>
            </a:extLst>
          </p:cNvPr>
          <p:cNvSpPr txBox="1">
            <a:spLocks/>
          </p:cNvSpPr>
          <p:nvPr/>
        </p:nvSpPr>
        <p:spPr>
          <a:xfrm>
            <a:off x="4750129" y="370527"/>
            <a:ext cx="4407333" cy="361526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800" b="1" dirty="0">
                <a:solidFill>
                  <a:schemeClr val="tx1"/>
                </a:solidFill>
                <a:latin typeface="Calibri" panose="020F0502020204030204" pitchFamily="34" charset="0"/>
                <a:cs typeface="Calibri" panose="020F0502020204030204" pitchFamily="34"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8926" y="0"/>
            <a:ext cx="3433074" cy="5209689"/>
          </a:xfrm>
          <a:prstGeom prst="rect">
            <a:avLst/>
          </a:prstGeom>
        </p:spPr>
      </p:pic>
      <p:sp>
        <p:nvSpPr>
          <p:cNvPr id="5" name="TextBox 4">
            <a:extLst>
              <a:ext uri="{FF2B5EF4-FFF2-40B4-BE49-F238E27FC236}">
                <a16:creationId xmlns:a16="http://schemas.microsoft.com/office/drawing/2014/main" id="{937337D1-811D-455A-A308-653376F227D6}"/>
              </a:ext>
            </a:extLst>
          </p:cNvPr>
          <p:cNvSpPr txBox="1"/>
          <p:nvPr/>
        </p:nvSpPr>
        <p:spPr>
          <a:xfrm>
            <a:off x="228600" y="4563706"/>
            <a:ext cx="2794675" cy="923330"/>
          </a:xfrm>
          <a:prstGeom prst="rect">
            <a:avLst/>
          </a:prstGeom>
          <a:noFill/>
        </p:spPr>
        <p:txBody>
          <a:bodyPr wrap="square" rtlCol="0">
            <a:spAutoFit/>
          </a:bodyPr>
          <a:lstStyle/>
          <a:p>
            <a:pPr algn="ctr"/>
            <a:endParaRPr lang="en-US" b="1" dirty="0"/>
          </a:p>
          <a:p>
            <a:pPr algn="ctr"/>
            <a:endParaRPr lang="en-US" b="1" dirty="0"/>
          </a:p>
          <a:p>
            <a:pPr algn="ctr"/>
            <a:endParaRPr lang="en-US" b="1" dirty="0"/>
          </a:p>
        </p:txBody>
      </p:sp>
    </p:spTree>
    <p:extLst>
      <p:ext uri="{BB962C8B-B14F-4D97-AF65-F5344CB8AC3E}">
        <p14:creationId xmlns:p14="http://schemas.microsoft.com/office/powerpoint/2010/main" val="3890404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5601" y="5808452"/>
            <a:ext cx="6656399" cy="994913"/>
          </a:xfrm>
        </p:spPr>
        <p:txBody>
          <a:bodyPr/>
          <a:lstStyle/>
          <a:p>
            <a:r>
              <a:rPr lang="en-US" dirty="0"/>
              <a:t>                        </a:t>
            </a:r>
            <a:r>
              <a:rPr lang="en-US" b="1" dirty="0"/>
              <a:t>Reading a Bill</a:t>
            </a:r>
          </a:p>
        </p:txBody>
      </p:sp>
      <p:sp>
        <p:nvSpPr>
          <p:cNvPr id="3" name="Content Placeholder 2"/>
          <p:cNvSpPr>
            <a:spLocks noGrp="1"/>
          </p:cNvSpPr>
          <p:nvPr>
            <p:ph sz="half" idx="1"/>
          </p:nvPr>
        </p:nvSpPr>
        <p:spPr>
          <a:xfrm>
            <a:off x="155276" y="195532"/>
            <a:ext cx="5295640" cy="6464060"/>
          </a:xfrm>
        </p:spPr>
        <p:txBody>
          <a:bodyPr>
            <a:normAutofit fontScale="62500" lnSpcReduction="20000"/>
          </a:bodyPr>
          <a:lstStyle/>
          <a:p>
            <a:pPr marL="0" indent="0">
              <a:buNone/>
            </a:pPr>
            <a:r>
              <a:rPr lang="en-US" b="1" dirty="0">
                <a:solidFill>
                  <a:schemeClr val="tx1"/>
                </a:solidFill>
                <a:latin typeface="Calibri" panose="020F0502020204030204" pitchFamily="34" charset="0"/>
                <a:cs typeface="Calibri" panose="020F0502020204030204" pitchFamily="34" charset="0"/>
              </a:rPr>
              <a:t>Measures being considered by the Oklahoma State Legislature pass through a variety of forms.</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u="sng" dirty="0">
                <a:solidFill>
                  <a:schemeClr val="tx1"/>
                </a:solidFill>
                <a:latin typeface="Calibri" panose="020F0502020204030204" pitchFamily="34" charset="0"/>
                <a:cs typeface="Calibri" panose="020F0502020204030204" pitchFamily="34" charset="0"/>
              </a:rPr>
              <a:t>Introduced Version</a:t>
            </a:r>
          </a:p>
          <a:p>
            <a:pPr marL="0" indent="0">
              <a:buNone/>
            </a:pPr>
            <a:r>
              <a:rPr lang="en-US" b="1" dirty="0">
                <a:solidFill>
                  <a:schemeClr val="tx1"/>
                </a:solidFill>
                <a:latin typeface="Calibri" panose="020F0502020204030204" pitchFamily="34" charset="0"/>
                <a:cs typeface="Calibri" panose="020F0502020204030204" pitchFamily="34" charset="0"/>
              </a:rPr>
              <a:t>The bill or resolution, as filed, is has the heading, “AS INTRODUCED”. The measure is introduced in this form and remains this way until it is reported out of committee in the first chamber.</a:t>
            </a:r>
          </a:p>
          <a:p>
            <a:pPr marL="0" indent="0">
              <a:buNone/>
            </a:pPr>
            <a:r>
              <a:rPr lang="en-US" b="1" u="sng" dirty="0">
                <a:solidFill>
                  <a:schemeClr val="tx1"/>
                </a:solidFill>
                <a:latin typeface="Calibri" panose="020F0502020204030204" pitchFamily="34" charset="0"/>
                <a:cs typeface="Calibri" panose="020F0502020204030204" pitchFamily="34" charset="0"/>
              </a:rPr>
              <a:t>Committee Version</a:t>
            </a:r>
          </a:p>
          <a:p>
            <a:pPr marL="0" indent="0">
              <a:buNone/>
            </a:pPr>
            <a:r>
              <a:rPr lang="en-US" b="1" dirty="0">
                <a:solidFill>
                  <a:schemeClr val="tx1"/>
                </a:solidFill>
                <a:latin typeface="Calibri" panose="020F0502020204030204" pitchFamily="34" charset="0"/>
                <a:cs typeface="Calibri" panose="020F0502020204030204" pitchFamily="34" charset="0"/>
              </a:rPr>
              <a:t>After a measure has been heard by a committee and reported to the floor for further consideration, it is printed with changes made in committee highlighted in bold.</a:t>
            </a:r>
          </a:p>
          <a:p>
            <a:pPr marL="0" indent="0">
              <a:buNone/>
            </a:pPr>
            <a:r>
              <a:rPr lang="en-US" b="1" u="sng" dirty="0">
                <a:solidFill>
                  <a:schemeClr val="tx1"/>
                </a:solidFill>
                <a:latin typeface="Calibri" panose="020F0502020204030204" pitchFamily="34" charset="0"/>
                <a:cs typeface="Calibri" panose="020F0502020204030204" pitchFamily="34" charset="0"/>
              </a:rPr>
              <a:t>Engrossed Version</a:t>
            </a:r>
          </a:p>
          <a:p>
            <a:pPr marL="0" indent="0">
              <a:buNone/>
            </a:pPr>
            <a:r>
              <a:rPr lang="en-US" b="1" dirty="0">
                <a:solidFill>
                  <a:schemeClr val="tx1"/>
                </a:solidFill>
                <a:latin typeface="Calibri" panose="020F0502020204030204" pitchFamily="34" charset="0"/>
                <a:cs typeface="Calibri" panose="020F0502020204030204" pitchFamily="34" charset="0"/>
              </a:rPr>
              <a:t>A verified copy of the bill or resolution, complete with any committee or floor amendments, is executed after Third Reading. An Engrossed Version passed by one chamber is filed for committee work in the second chamber, then in the same form as above for floor action.</a:t>
            </a:r>
          </a:p>
          <a:p>
            <a:pPr marL="0" indent="0">
              <a:buNone/>
            </a:pPr>
            <a:r>
              <a:rPr lang="en-US" b="1" u="sng" dirty="0">
                <a:solidFill>
                  <a:schemeClr val="tx1"/>
                </a:solidFill>
                <a:latin typeface="Calibri" panose="020F0502020204030204" pitchFamily="34" charset="0"/>
                <a:cs typeface="Calibri" panose="020F0502020204030204" pitchFamily="34" charset="0"/>
              </a:rPr>
              <a:t>Conference Committee Substitute</a:t>
            </a:r>
          </a:p>
          <a:p>
            <a:pPr marL="0" indent="0">
              <a:buNone/>
            </a:pPr>
            <a:r>
              <a:rPr lang="en-US" b="1" dirty="0">
                <a:solidFill>
                  <a:schemeClr val="tx1"/>
                </a:solidFill>
                <a:latin typeface="Calibri" panose="020F0502020204030204" pitchFamily="34" charset="0"/>
                <a:cs typeface="Calibri" panose="020F0502020204030204" pitchFamily="34" charset="0"/>
              </a:rPr>
              <a:t>Frequently, bills pass the two houses in different forms and go to conference committees to have the differences resolved. A report signed by conferees and a conference committee</a:t>
            </a:r>
          </a:p>
          <a:p>
            <a:pPr marL="0" indent="0">
              <a:buNone/>
            </a:pPr>
            <a:r>
              <a:rPr lang="en-US" b="1" dirty="0">
                <a:solidFill>
                  <a:schemeClr val="tx1"/>
                </a:solidFill>
                <a:latin typeface="Calibri" panose="020F0502020204030204" pitchFamily="34" charset="0"/>
                <a:cs typeface="Calibri" panose="020F0502020204030204" pitchFamily="34" charset="0"/>
              </a:rPr>
              <a:t>substitute that resembles the committee version will be considered by both chambers.</a:t>
            </a:r>
          </a:p>
          <a:p>
            <a:pPr marL="0" indent="0">
              <a:buNone/>
            </a:pPr>
            <a:r>
              <a:rPr lang="en-US" b="1" u="sng" dirty="0">
                <a:solidFill>
                  <a:schemeClr val="tx1"/>
                </a:solidFill>
                <a:latin typeface="Calibri" panose="020F0502020204030204" pitchFamily="34" charset="0"/>
                <a:cs typeface="Calibri" panose="020F0502020204030204" pitchFamily="34" charset="0"/>
              </a:rPr>
              <a:t>Enrolled Version</a:t>
            </a:r>
          </a:p>
          <a:p>
            <a:pPr marL="0" indent="0">
              <a:buNone/>
            </a:pPr>
            <a:r>
              <a:rPr lang="en-US" b="1" dirty="0">
                <a:solidFill>
                  <a:schemeClr val="tx1"/>
                </a:solidFill>
                <a:latin typeface="Calibri" panose="020F0502020204030204" pitchFamily="34" charset="0"/>
                <a:cs typeface="Calibri" panose="020F0502020204030204" pitchFamily="34" charset="0"/>
              </a:rPr>
              <a:t>A verified, final copy of the identical bill or resolution passed by both chambers and ready for the Governor’s signature or veto is filed.</a:t>
            </a:r>
          </a:p>
          <a:p>
            <a:endParaRPr lang="en-US" dirty="0"/>
          </a:p>
        </p:txBody>
      </p:sp>
      <p:sp>
        <p:nvSpPr>
          <p:cNvPr id="4" name="Content Placeholder 3"/>
          <p:cNvSpPr>
            <a:spLocks noGrp="1"/>
          </p:cNvSpPr>
          <p:nvPr>
            <p:ph sz="half" idx="2"/>
          </p:nvPr>
        </p:nvSpPr>
        <p:spPr>
          <a:xfrm>
            <a:off x="5760781" y="74762"/>
            <a:ext cx="2980653" cy="3283789"/>
          </a:xfrm>
        </p:spPr>
        <p:txBody>
          <a:bodyPr>
            <a:normAutofit fontScale="62500" lnSpcReduction="20000"/>
          </a:bodyPr>
          <a:lstStyle/>
          <a:p>
            <a:pPr marL="0" indent="0">
              <a:buNone/>
            </a:pPr>
            <a:r>
              <a:rPr lang="en-US" sz="2400" b="1" dirty="0">
                <a:solidFill>
                  <a:schemeClr val="tx1"/>
                </a:solidFill>
                <a:latin typeface="Calibri" panose="020F0502020204030204" pitchFamily="34" charset="0"/>
                <a:cs typeface="Calibri" panose="020F0502020204030204" pitchFamily="34" charset="0"/>
              </a:rPr>
              <a:t>Bills being considered by the Legislature can do any one or any combination of the following:</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Create new law	</a:t>
            </a:r>
          </a:p>
          <a:p>
            <a:pPr marL="0" indent="0">
              <a:buNone/>
            </a:pPr>
            <a:r>
              <a:rPr lang="en-US" b="1" dirty="0">
                <a:solidFill>
                  <a:schemeClr val="tx1"/>
                </a:solidFill>
                <a:latin typeface="Calibri" panose="020F0502020204030204" pitchFamily="34" charset="0"/>
                <a:cs typeface="Calibri" panose="020F0502020204030204" pitchFamily="34" charset="0"/>
              </a:rPr>
              <a:t>  </a:t>
            </a:r>
          </a:p>
          <a:p>
            <a:pPr marL="0" indent="0">
              <a:buNone/>
            </a:pPr>
            <a:r>
              <a:rPr lang="en-US" b="1" dirty="0">
                <a:solidFill>
                  <a:schemeClr val="tx1"/>
                </a:solidFill>
                <a:latin typeface="Calibri" panose="020F0502020204030204" pitchFamily="34" charset="0"/>
                <a:cs typeface="Calibri" panose="020F0502020204030204" pitchFamily="34" charset="0"/>
              </a:rPr>
              <a:t>Amend existing law	</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Repeal existing law	</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Appropriate money or set budgetary limits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319" y="3111543"/>
            <a:ext cx="3257193" cy="3479038"/>
          </a:xfrm>
          <a:prstGeom prst="rect">
            <a:avLst/>
          </a:prstGeom>
        </p:spPr>
      </p:pic>
      <p:pic>
        <p:nvPicPr>
          <p:cNvPr id="6" name="Picture 5"/>
          <p:cNvPicPr>
            <a:picLocks noChangeAspect="1"/>
          </p:cNvPicPr>
          <p:nvPr/>
        </p:nvPicPr>
        <p:blipFill>
          <a:blip r:embed="rId3"/>
          <a:stretch>
            <a:fillRect/>
          </a:stretch>
        </p:blipFill>
        <p:spPr>
          <a:xfrm>
            <a:off x="9218612" y="-377735"/>
            <a:ext cx="2973388" cy="38554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1432" y="-1"/>
            <a:ext cx="3450568" cy="5041185"/>
          </a:xfrm>
          <a:prstGeom prst="rect">
            <a:avLst/>
          </a:prstGeom>
        </p:spPr>
      </p:pic>
    </p:spTree>
    <p:extLst>
      <p:ext uri="{BB962C8B-B14F-4D97-AF65-F5344CB8AC3E}">
        <p14:creationId xmlns:p14="http://schemas.microsoft.com/office/powerpoint/2010/main" val="3089332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013174"/>
            <a:ext cx="8200996" cy="629166"/>
          </a:xfrm>
        </p:spPr>
        <p:txBody>
          <a:bodyPr>
            <a:normAutofit fontScale="90000"/>
          </a:bodyPr>
          <a:lstStyle/>
          <a:p>
            <a:r>
              <a:rPr lang="en-US" b="1" dirty="0"/>
              <a:t>Budget timeline</a:t>
            </a:r>
          </a:p>
        </p:txBody>
      </p:sp>
      <p:pic>
        <p:nvPicPr>
          <p:cNvPr id="8" name="Picture 7"/>
          <p:cNvPicPr>
            <a:picLocks noChangeAspect="1"/>
          </p:cNvPicPr>
          <p:nvPr/>
        </p:nvPicPr>
        <p:blipFill>
          <a:blip r:embed="rId2"/>
          <a:stretch>
            <a:fillRect/>
          </a:stretch>
        </p:blipFill>
        <p:spPr>
          <a:xfrm>
            <a:off x="9218612" y="-377735"/>
            <a:ext cx="2973388" cy="38554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5153" y="0"/>
            <a:ext cx="2976847" cy="4517366"/>
          </a:xfrm>
          <a:prstGeom prst="rect">
            <a:avLst/>
          </a:prstGeom>
        </p:spPr>
      </p:pic>
      <p:graphicFrame>
        <p:nvGraphicFramePr>
          <p:cNvPr id="12" name="Table 11">
            <a:extLst>
              <a:ext uri="{FF2B5EF4-FFF2-40B4-BE49-F238E27FC236}">
                <a16:creationId xmlns:a16="http://schemas.microsoft.com/office/drawing/2014/main" id="{84BC783D-92C3-4EF9-A839-21FE7405D10C}"/>
              </a:ext>
            </a:extLst>
          </p:cNvPr>
          <p:cNvGraphicFramePr>
            <a:graphicFrameLocks noGrp="1"/>
          </p:cNvGraphicFramePr>
          <p:nvPr>
            <p:extLst>
              <p:ext uri="{D42A27DB-BD31-4B8C-83A1-F6EECF244321}">
                <p14:modId xmlns:p14="http://schemas.microsoft.com/office/powerpoint/2010/main" val="1457463185"/>
              </p:ext>
            </p:extLst>
          </p:nvPr>
        </p:nvGraphicFramePr>
        <p:xfrm>
          <a:off x="468333" y="282233"/>
          <a:ext cx="8416875" cy="4866570"/>
        </p:xfrm>
        <a:graphic>
          <a:graphicData uri="http://schemas.openxmlformats.org/drawingml/2006/table">
            <a:tbl>
              <a:tblPr firstRow="1" firstCol="1" lastRow="1" lastCol="1" bandRow="1" bandCol="1">
                <a:tableStyleId>{5C22544A-7EE6-4342-B048-85BDC9FD1C3A}</a:tableStyleId>
              </a:tblPr>
              <a:tblGrid>
                <a:gridCol w="1403137">
                  <a:extLst>
                    <a:ext uri="{9D8B030D-6E8A-4147-A177-3AD203B41FA5}">
                      <a16:colId xmlns:a16="http://schemas.microsoft.com/office/drawing/2014/main" val="1596231605"/>
                    </a:ext>
                  </a:extLst>
                </a:gridCol>
                <a:gridCol w="1402488">
                  <a:extLst>
                    <a:ext uri="{9D8B030D-6E8A-4147-A177-3AD203B41FA5}">
                      <a16:colId xmlns:a16="http://schemas.microsoft.com/office/drawing/2014/main" val="3112393880"/>
                    </a:ext>
                  </a:extLst>
                </a:gridCol>
                <a:gridCol w="1402488">
                  <a:extLst>
                    <a:ext uri="{9D8B030D-6E8A-4147-A177-3AD203B41FA5}">
                      <a16:colId xmlns:a16="http://schemas.microsoft.com/office/drawing/2014/main" val="3623145784"/>
                    </a:ext>
                  </a:extLst>
                </a:gridCol>
                <a:gridCol w="1402488">
                  <a:extLst>
                    <a:ext uri="{9D8B030D-6E8A-4147-A177-3AD203B41FA5}">
                      <a16:colId xmlns:a16="http://schemas.microsoft.com/office/drawing/2014/main" val="4160493718"/>
                    </a:ext>
                  </a:extLst>
                </a:gridCol>
                <a:gridCol w="1403137">
                  <a:extLst>
                    <a:ext uri="{9D8B030D-6E8A-4147-A177-3AD203B41FA5}">
                      <a16:colId xmlns:a16="http://schemas.microsoft.com/office/drawing/2014/main" val="729067401"/>
                    </a:ext>
                  </a:extLst>
                </a:gridCol>
                <a:gridCol w="1403137">
                  <a:extLst>
                    <a:ext uri="{9D8B030D-6E8A-4147-A177-3AD203B41FA5}">
                      <a16:colId xmlns:a16="http://schemas.microsoft.com/office/drawing/2014/main" val="2827397233"/>
                    </a:ext>
                  </a:extLst>
                </a:gridCol>
              </a:tblGrid>
              <a:tr h="326018">
                <a:tc>
                  <a:txBody>
                    <a:bodyPr/>
                    <a:lstStyle/>
                    <a:p>
                      <a:pPr marL="198755" marR="186055" algn="ctr">
                        <a:spcBef>
                          <a:spcPts val="230"/>
                        </a:spcBef>
                        <a:spcAft>
                          <a:spcPts val="0"/>
                        </a:spcAft>
                      </a:pPr>
                      <a:r>
                        <a:rPr lang="en-US" sz="1200" dirty="0">
                          <a:solidFill>
                            <a:schemeClr val="tx1"/>
                          </a:solidFill>
                          <a:effectLst/>
                          <a:latin typeface="Calibri" panose="020F0502020204030204" pitchFamily="34" charset="0"/>
                          <a:cs typeface="Calibri" panose="020F0502020204030204" pitchFamily="34" charset="0"/>
                        </a:rPr>
                        <a:t>January</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77470" marR="57150" algn="ctr">
                        <a:spcBef>
                          <a:spcPts val="230"/>
                        </a:spcBef>
                        <a:spcAft>
                          <a:spcPts val="0"/>
                        </a:spcAft>
                      </a:pPr>
                      <a:r>
                        <a:rPr lang="en-US" sz="1200" dirty="0">
                          <a:solidFill>
                            <a:schemeClr val="tx1"/>
                          </a:solidFill>
                          <a:effectLst/>
                          <a:latin typeface="Calibri" panose="020F0502020204030204" pitchFamily="34" charset="0"/>
                          <a:cs typeface="Calibri" panose="020F0502020204030204" pitchFamily="34" charset="0"/>
                        </a:rPr>
                        <a:t>February</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76835" marR="57150" algn="ctr">
                        <a:spcBef>
                          <a:spcPts val="230"/>
                        </a:spcBef>
                        <a:spcAft>
                          <a:spcPts val="0"/>
                        </a:spcAft>
                      </a:pPr>
                      <a:r>
                        <a:rPr lang="en-US" sz="1200" dirty="0">
                          <a:solidFill>
                            <a:schemeClr val="tx1"/>
                          </a:solidFill>
                          <a:effectLst/>
                          <a:latin typeface="Calibri" panose="020F0502020204030204" pitchFamily="34" charset="0"/>
                          <a:cs typeface="Calibri" panose="020F0502020204030204" pitchFamily="34" charset="0"/>
                        </a:rPr>
                        <a:t>March</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79375" marR="56515" algn="ctr">
                        <a:spcBef>
                          <a:spcPts val="230"/>
                        </a:spcBef>
                        <a:spcAft>
                          <a:spcPts val="0"/>
                        </a:spcAft>
                      </a:pPr>
                      <a:r>
                        <a:rPr lang="en-US" sz="1200" dirty="0">
                          <a:solidFill>
                            <a:schemeClr val="tx1"/>
                          </a:solidFill>
                          <a:effectLst/>
                          <a:latin typeface="Calibri" panose="020F0502020204030204" pitchFamily="34" charset="0"/>
                          <a:cs typeface="Calibri" panose="020F0502020204030204" pitchFamily="34" charset="0"/>
                        </a:rPr>
                        <a:t>April</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76200" marR="57150" algn="ctr">
                        <a:spcBef>
                          <a:spcPts val="230"/>
                        </a:spcBef>
                        <a:spcAft>
                          <a:spcPts val="0"/>
                        </a:spcAft>
                      </a:pPr>
                      <a:r>
                        <a:rPr lang="en-US" sz="1200" dirty="0">
                          <a:solidFill>
                            <a:schemeClr val="tx1"/>
                          </a:solidFill>
                          <a:effectLst/>
                          <a:latin typeface="Calibri" panose="020F0502020204030204" pitchFamily="34" charset="0"/>
                          <a:cs typeface="Calibri" panose="020F0502020204030204" pitchFamily="34" charset="0"/>
                        </a:rPr>
                        <a:t>May</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114935" marR="88900" algn="ctr">
                        <a:spcBef>
                          <a:spcPts val="230"/>
                        </a:spcBef>
                        <a:spcAft>
                          <a:spcPts val="0"/>
                        </a:spcAft>
                      </a:pPr>
                      <a:r>
                        <a:rPr lang="en-US" sz="1200" dirty="0">
                          <a:solidFill>
                            <a:schemeClr val="tx1"/>
                          </a:solidFill>
                          <a:effectLst/>
                          <a:latin typeface="Calibri" panose="020F0502020204030204" pitchFamily="34" charset="0"/>
                          <a:cs typeface="Calibri" panose="020F0502020204030204" pitchFamily="34" charset="0"/>
                        </a:rPr>
                        <a:t>June</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extLst>
                  <a:ext uri="{0D108BD9-81ED-4DB2-BD59-A6C34878D82A}">
                    <a16:rowId xmlns:a16="http://schemas.microsoft.com/office/drawing/2014/main" val="3641326342"/>
                  </a:ext>
                </a:extLst>
              </a:tr>
              <a:tr h="350571">
                <a:tc rowSpan="4">
                  <a:txBody>
                    <a:bodyPr/>
                    <a:lstStyle/>
                    <a:p>
                      <a:pPr marL="198755" marR="186690" algn="ctr">
                        <a:lnSpc>
                          <a:spcPct val="97000"/>
                        </a:lnSpc>
                        <a:spcBef>
                          <a:spcPts val="600"/>
                        </a:spcBef>
                        <a:spcAft>
                          <a:spcPts val="0"/>
                        </a:spcAft>
                      </a:pPr>
                      <a:r>
                        <a:rPr lang="en-US" sz="1200" dirty="0">
                          <a:solidFill>
                            <a:schemeClr val="tx1"/>
                          </a:solidFill>
                          <a:effectLst/>
                          <a:latin typeface="Calibri" panose="020F0502020204030204" pitchFamily="34" charset="0"/>
                          <a:cs typeface="Calibri" panose="020F0502020204030204" pitchFamily="34" charset="0"/>
                        </a:rPr>
                        <a:t>On the first day of legislative session, the Governor Submits the Executive Budget to the Legislature for consideration</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gridSpan="4">
                  <a:txBody>
                    <a:bodyPr/>
                    <a:lstStyle/>
                    <a:p>
                      <a:pPr marL="2042160" marR="2020570" algn="ctr">
                        <a:lnSpc>
                          <a:spcPts val="1425"/>
                        </a:lnSpc>
                        <a:spcBef>
                          <a:spcPts val="115"/>
                        </a:spcBef>
                        <a:spcAft>
                          <a:spcPts val="0"/>
                        </a:spcAft>
                      </a:pPr>
                      <a:r>
                        <a:rPr lang="en-US" sz="1200" b="1" dirty="0">
                          <a:solidFill>
                            <a:schemeClr val="tx1"/>
                          </a:solidFill>
                          <a:effectLst/>
                          <a:latin typeface="Calibri" panose="020F0502020204030204" pitchFamily="34" charset="0"/>
                          <a:cs typeface="Calibri" panose="020F0502020204030204" pitchFamily="34" charset="0"/>
                        </a:rPr>
                        <a:t>Legislature in Session</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194310" marR="163830" indent="-1270" algn="ctr">
                        <a:lnSpc>
                          <a:spcPct val="97000"/>
                        </a:lnSpc>
                        <a:spcBef>
                          <a:spcPts val="760"/>
                        </a:spcBef>
                        <a:spcAft>
                          <a:spcPts val="0"/>
                        </a:spcAft>
                      </a:pPr>
                      <a:r>
                        <a:rPr lang="en-US" sz="1200" dirty="0">
                          <a:solidFill>
                            <a:schemeClr val="tx1"/>
                          </a:solidFill>
                          <a:effectLst/>
                          <a:latin typeface="Calibri" panose="020F0502020204030204" pitchFamily="34" charset="0"/>
                          <a:cs typeface="Calibri" panose="020F0502020204030204" pitchFamily="34" charset="0"/>
                        </a:rPr>
                        <a:t>State agencies submit budget work program to Office of Management &amp; Enterprise Services for approval</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extLst>
                  <a:ext uri="{0D108BD9-81ED-4DB2-BD59-A6C34878D82A}">
                    <a16:rowId xmlns:a16="http://schemas.microsoft.com/office/drawing/2014/main" val="3834583130"/>
                  </a:ext>
                </a:extLst>
              </a:tr>
              <a:tr h="516196">
                <a:tc vMerge="1">
                  <a:txBody>
                    <a:bodyPr/>
                    <a:lstStyle/>
                    <a:p>
                      <a:endParaRPr lang="en-US"/>
                    </a:p>
                  </a:txBody>
                  <a:tcPr/>
                </a:tc>
                <a:tc gridSpan="4">
                  <a:txBody>
                    <a:bodyPr/>
                    <a:lstStyle/>
                    <a:p>
                      <a:pPr marL="1346200" marR="1102995" indent="-218440">
                        <a:lnSpc>
                          <a:spcPct val="97000"/>
                        </a:lnSpc>
                        <a:spcBef>
                          <a:spcPts val="645"/>
                        </a:spcBef>
                        <a:spcAft>
                          <a:spcPts val="0"/>
                        </a:spcAft>
                      </a:pPr>
                      <a:r>
                        <a:rPr lang="en-US" sz="1200" b="1" dirty="0">
                          <a:solidFill>
                            <a:schemeClr val="tx1"/>
                          </a:solidFill>
                          <a:effectLst/>
                          <a:latin typeface="Calibri" panose="020F0502020204030204" pitchFamily="34" charset="0"/>
                          <a:cs typeface="Calibri" panose="020F0502020204030204" pitchFamily="34" charset="0"/>
                        </a:rPr>
                        <a:t>Legislative</a:t>
                      </a:r>
                      <a:r>
                        <a:rPr lang="en-US" sz="1200" b="1" spc="-125"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Review</a:t>
                      </a:r>
                      <a:r>
                        <a:rPr lang="en-US" sz="1200" b="1" spc="-140"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of</a:t>
                      </a:r>
                      <a:r>
                        <a:rPr lang="en-US" sz="1200" b="1" spc="-120"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State</a:t>
                      </a:r>
                      <a:r>
                        <a:rPr lang="en-US" sz="1200" b="1" spc="-140"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Agency</a:t>
                      </a:r>
                      <a:r>
                        <a:rPr lang="en-US" sz="1200" b="1" spc="-120"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Budgets; Passage</a:t>
                      </a:r>
                      <a:r>
                        <a:rPr lang="en-US" sz="1200" b="1" spc="-60"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of</a:t>
                      </a:r>
                      <a:r>
                        <a:rPr lang="en-US" sz="1200" b="1" spc="-85"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Budgets</a:t>
                      </a:r>
                      <a:r>
                        <a:rPr lang="en-US" sz="1200" b="1" spc="-65"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for</a:t>
                      </a:r>
                      <a:r>
                        <a:rPr lang="en-US" sz="1200" b="1" spc="-75"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State</a:t>
                      </a:r>
                      <a:r>
                        <a:rPr lang="en-US" sz="1200" b="1" spc="-100"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Agencies</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687374199"/>
                  </a:ext>
                </a:extLst>
              </a:tr>
              <a:tr h="771275">
                <a:tc vMerge="1">
                  <a:txBody>
                    <a:bodyPr/>
                    <a:lstStyle/>
                    <a:p>
                      <a:endParaRPr lang="en-US"/>
                    </a:p>
                  </a:txBody>
                  <a:tcPr/>
                </a:tc>
                <a:tc rowSpan="2">
                  <a:txBody>
                    <a:bodyPr/>
                    <a:lstStyle/>
                    <a:p>
                      <a:pPr marL="207645" marR="109855" indent="1905" algn="ctr">
                        <a:lnSpc>
                          <a:spcPct val="97000"/>
                        </a:lnSpc>
                        <a:spcBef>
                          <a:spcPts val="115"/>
                        </a:spcBef>
                        <a:spcAft>
                          <a:spcPts val="0"/>
                        </a:spcAft>
                      </a:pPr>
                      <a:r>
                        <a:rPr lang="en-US" sz="1200" b="1" dirty="0">
                          <a:solidFill>
                            <a:schemeClr val="tx1"/>
                          </a:solidFill>
                          <a:effectLst/>
                          <a:latin typeface="Calibri" panose="020F0502020204030204" pitchFamily="34" charset="0"/>
                          <a:cs typeface="Calibri" panose="020F0502020204030204" pitchFamily="34" charset="0"/>
                        </a:rPr>
                        <a:t>Final Review of Available Revenue for Expenditure by State Legislature by the State Board of Equalization</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rowSpan="2">
                  <a:txBody>
                    <a:bodyPr/>
                    <a:lstStyle/>
                    <a:p>
                      <a:pPr marL="0" marR="0">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 </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rowSpan="2">
                  <a:txBody>
                    <a:bodyPr/>
                    <a:lstStyle/>
                    <a:p>
                      <a:pPr marL="0" marR="0">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 </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rowSpan="2">
                  <a:txBody>
                    <a:bodyPr/>
                    <a:lstStyle/>
                    <a:p>
                      <a:pPr marL="0" marR="0">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 </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vMerge="1">
                  <a:txBody>
                    <a:bodyPr/>
                    <a:lstStyle/>
                    <a:p>
                      <a:endParaRPr lang="en-US"/>
                    </a:p>
                  </a:txBody>
                  <a:tcPr/>
                </a:tc>
                <a:extLst>
                  <a:ext uri="{0D108BD9-81ED-4DB2-BD59-A6C34878D82A}">
                    <a16:rowId xmlns:a16="http://schemas.microsoft.com/office/drawing/2014/main" val="600298720"/>
                  </a:ext>
                </a:extLst>
              </a:tr>
              <a:tr h="70296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14935" marR="80010" algn="ctr">
                        <a:spcBef>
                          <a:spcPts val="325"/>
                        </a:spcBef>
                        <a:spcAft>
                          <a:spcPts val="0"/>
                        </a:spcAft>
                      </a:pPr>
                      <a:r>
                        <a:rPr lang="en-US" sz="1200" dirty="0">
                          <a:solidFill>
                            <a:schemeClr val="tx1"/>
                          </a:solidFill>
                          <a:effectLst/>
                          <a:latin typeface="Calibri" panose="020F0502020204030204" pitchFamily="34" charset="0"/>
                          <a:cs typeface="Calibri" panose="020F0502020204030204" pitchFamily="34" charset="0"/>
                        </a:rPr>
                        <a:t>June 30</a:t>
                      </a:r>
                    </a:p>
                    <a:p>
                      <a:pPr marL="114935" marR="78740" algn="ctr">
                        <a:spcBef>
                          <a:spcPts val="680"/>
                        </a:spcBef>
                        <a:spcAft>
                          <a:spcPts val="0"/>
                        </a:spcAft>
                      </a:pPr>
                      <a:r>
                        <a:rPr lang="en-US" sz="1200" dirty="0">
                          <a:solidFill>
                            <a:schemeClr val="tx1"/>
                          </a:solidFill>
                          <a:effectLst/>
                          <a:latin typeface="Calibri" panose="020F0502020204030204" pitchFamily="34" charset="0"/>
                          <a:cs typeface="Calibri" panose="020F0502020204030204" pitchFamily="34" charset="0"/>
                        </a:rPr>
                        <a:t>End of Fiscal Year</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extLst>
                  <a:ext uri="{0D108BD9-81ED-4DB2-BD59-A6C34878D82A}">
                    <a16:rowId xmlns:a16="http://schemas.microsoft.com/office/drawing/2014/main" val="4047943018"/>
                  </a:ext>
                </a:extLst>
              </a:tr>
              <a:tr h="336553">
                <a:tc>
                  <a:txBody>
                    <a:bodyPr/>
                    <a:lstStyle/>
                    <a:p>
                      <a:pPr marL="198120" marR="186690" algn="ctr">
                        <a:spcBef>
                          <a:spcPts val="315"/>
                        </a:spcBef>
                        <a:spcAft>
                          <a:spcPts val="0"/>
                        </a:spcAft>
                      </a:pPr>
                      <a:r>
                        <a:rPr lang="en-US" sz="1200" b="1" dirty="0">
                          <a:solidFill>
                            <a:schemeClr val="tx1"/>
                          </a:solidFill>
                          <a:effectLst/>
                          <a:latin typeface="Calibri" panose="020F0502020204030204" pitchFamily="34" charset="0"/>
                          <a:cs typeface="Calibri" panose="020F0502020204030204" pitchFamily="34" charset="0"/>
                        </a:rPr>
                        <a:t>July</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78105" marR="57150" algn="ctr">
                        <a:spcBef>
                          <a:spcPts val="315"/>
                        </a:spcBef>
                        <a:spcAft>
                          <a:spcPts val="0"/>
                        </a:spcAft>
                      </a:pPr>
                      <a:r>
                        <a:rPr lang="en-US" sz="1200" b="1" dirty="0">
                          <a:solidFill>
                            <a:schemeClr val="tx1"/>
                          </a:solidFill>
                          <a:effectLst/>
                          <a:latin typeface="Calibri" panose="020F0502020204030204" pitchFamily="34" charset="0"/>
                          <a:cs typeface="Calibri" panose="020F0502020204030204" pitchFamily="34" charset="0"/>
                        </a:rPr>
                        <a:t>August</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79375" marR="57150" algn="ctr">
                        <a:spcBef>
                          <a:spcPts val="315"/>
                        </a:spcBef>
                        <a:spcAft>
                          <a:spcPts val="0"/>
                        </a:spcAft>
                      </a:pPr>
                      <a:r>
                        <a:rPr lang="en-US" sz="1200" b="1" dirty="0">
                          <a:solidFill>
                            <a:schemeClr val="tx1"/>
                          </a:solidFill>
                          <a:effectLst/>
                          <a:latin typeface="Calibri" panose="020F0502020204030204" pitchFamily="34" charset="0"/>
                          <a:cs typeface="Calibri" panose="020F0502020204030204" pitchFamily="34" charset="0"/>
                        </a:rPr>
                        <a:t>September</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79375" marR="57150" algn="ctr">
                        <a:spcBef>
                          <a:spcPts val="315"/>
                        </a:spcBef>
                        <a:spcAft>
                          <a:spcPts val="0"/>
                        </a:spcAft>
                      </a:pPr>
                      <a:r>
                        <a:rPr lang="en-US" sz="1200" b="1" dirty="0">
                          <a:solidFill>
                            <a:schemeClr val="tx1"/>
                          </a:solidFill>
                          <a:effectLst/>
                          <a:latin typeface="Calibri" panose="020F0502020204030204" pitchFamily="34" charset="0"/>
                          <a:cs typeface="Calibri" panose="020F0502020204030204" pitchFamily="34" charset="0"/>
                        </a:rPr>
                        <a:t>October</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77470" marR="57150" algn="ctr">
                        <a:spcBef>
                          <a:spcPts val="315"/>
                        </a:spcBef>
                        <a:spcAft>
                          <a:spcPts val="0"/>
                        </a:spcAft>
                      </a:pPr>
                      <a:r>
                        <a:rPr lang="en-US" sz="1200" b="1" dirty="0">
                          <a:solidFill>
                            <a:schemeClr val="tx1"/>
                          </a:solidFill>
                          <a:effectLst/>
                          <a:latin typeface="Calibri" panose="020F0502020204030204" pitchFamily="34" charset="0"/>
                          <a:cs typeface="Calibri" panose="020F0502020204030204" pitchFamily="34" charset="0"/>
                        </a:rPr>
                        <a:t>November</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114935" marR="88900" algn="ctr">
                        <a:spcBef>
                          <a:spcPts val="315"/>
                        </a:spcBef>
                        <a:spcAft>
                          <a:spcPts val="0"/>
                        </a:spcAft>
                      </a:pPr>
                      <a:r>
                        <a:rPr lang="en-US" sz="1200" b="1" dirty="0">
                          <a:solidFill>
                            <a:schemeClr val="tx1"/>
                          </a:solidFill>
                          <a:effectLst/>
                          <a:latin typeface="Calibri" panose="020F0502020204030204" pitchFamily="34" charset="0"/>
                          <a:cs typeface="Calibri" panose="020F0502020204030204" pitchFamily="34" charset="0"/>
                        </a:rPr>
                        <a:t>December</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extLst>
                  <a:ext uri="{0D108BD9-81ED-4DB2-BD59-A6C34878D82A}">
                    <a16:rowId xmlns:a16="http://schemas.microsoft.com/office/drawing/2014/main" val="3158663507"/>
                  </a:ext>
                </a:extLst>
              </a:tr>
              <a:tr h="716364">
                <a:tc rowSpan="2">
                  <a:txBody>
                    <a:bodyPr/>
                    <a:lstStyle/>
                    <a:p>
                      <a:pPr marL="0" marR="0">
                        <a:spcBef>
                          <a:spcPts val="60"/>
                        </a:spcBef>
                        <a:spcAft>
                          <a:spcPts val="0"/>
                        </a:spcAft>
                      </a:pPr>
                      <a:r>
                        <a:rPr lang="en-US" sz="1200" b="1" dirty="0">
                          <a:solidFill>
                            <a:schemeClr val="tx1"/>
                          </a:solidFill>
                          <a:effectLst/>
                          <a:latin typeface="Calibri" panose="020F0502020204030204" pitchFamily="34" charset="0"/>
                          <a:cs typeface="Calibri" panose="020F0502020204030204" pitchFamily="34" charset="0"/>
                        </a:rPr>
                        <a:t> </a:t>
                      </a:r>
                    </a:p>
                    <a:p>
                      <a:pPr marL="138430" marR="123825" indent="635" algn="ctr">
                        <a:lnSpc>
                          <a:spcPct val="107000"/>
                        </a:lnSpc>
                        <a:spcBef>
                          <a:spcPts val="0"/>
                        </a:spcBef>
                        <a:spcAft>
                          <a:spcPts val="0"/>
                        </a:spcAft>
                      </a:pPr>
                      <a:r>
                        <a:rPr lang="en-US" sz="1200" b="1" dirty="0">
                          <a:solidFill>
                            <a:schemeClr val="tx1"/>
                          </a:solidFill>
                          <a:effectLst/>
                          <a:latin typeface="Calibri" panose="020F0502020204030204" pitchFamily="34" charset="0"/>
                          <a:cs typeface="Calibri" panose="020F0502020204030204" pitchFamily="34" charset="0"/>
                        </a:rPr>
                        <a:t>July 1 Beginning of the new</a:t>
                      </a:r>
                    </a:p>
                    <a:p>
                      <a:pPr marL="198755" marR="184785" algn="ctr">
                        <a:lnSpc>
                          <a:spcPts val="1770"/>
                        </a:lnSpc>
                        <a:spcBef>
                          <a:spcPts val="0"/>
                        </a:spcBef>
                        <a:spcAft>
                          <a:spcPts val="0"/>
                        </a:spcAft>
                      </a:pPr>
                      <a:r>
                        <a:rPr lang="en-US" sz="1200" b="1" dirty="0">
                          <a:solidFill>
                            <a:schemeClr val="tx1"/>
                          </a:solidFill>
                          <a:effectLst/>
                          <a:latin typeface="Calibri" panose="020F0502020204030204" pitchFamily="34" charset="0"/>
                          <a:cs typeface="Calibri" panose="020F0502020204030204" pitchFamily="34" charset="0"/>
                        </a:rPr>
                        <a:t>Fiscal Year</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rowSpan="2">
                  <a:txBody>
                    <a:bodyPr/>
                    <a:lstStyle/>
                    <a:p>
                      <a:pPr marL="0" marR="0">
                        <a:spcBef>
                          <a:spcPts val="0"/>
                        </a:spcBef>
                        <a:spcAft>
                          <a:spcPts val="0"/>
                        </a:spcAft>
                      </a:pPr>
                      <a:r>
                        <a:rPr lang="en-US" sz="1200" b="1" dirty="0">
                          <a:solidFill>
                            <a:schemeClr val="tx1"/>
                          </a:solidFill>
                          <a:effectLst/>
                          <a:latin typeface="Calibri" panose="020F0502020204030204" pitchFamily="34" charset="0"/>
                          <a:cs typeface="Calibri" panose="020F0502020204030204" pitchFamily="34" charset="0"/>
                        </a:rPr>
                        <a:t> </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rowSpan="2">
                  <a:txBody>
                    <a:bodyPr/>
                    <a:lstStyle/>
                    <a:p>
                      <a:pPr marL="0" marR="0">
                        <a:spcBef>
                          <a:spcPts val="25"/>
                        </a:spcBef>
                        <a:spcAft>
                          <a:spcPts val="0"/>
                        </a:spcAft>
                      </a:pPr>
                      <a:r>
                        <a:rPr lang="en-US" sz="1200" b="1" dirty="0">
                          <a:solidFill>
                            <a:schemeClr val="tx1"/>
                          </a:solidFill>
                          <a:effectLst/>
                          <a:latin typeface="Calibri" panose="020F0502020204030204" pitchFamily="34" charset="0"/>
                          <a:cs typeface="Calibri" panose="020F0502020204030204" pitchFamily="34" charset="0"/>
                        </a:rPr>
                        <a:t> </a:t>
                      </a:r>
                    </a:p>
                    <a:p>
                      <a:pPr marL="201930" marR="179070" algn="ctr">
                        <a:lnSpc>
                          <a:spcPct val="97000"/>
                        </a:lnSpc>
                        <a:spcBef>
                          <a:spcPts val="0"/>
                        </a:spcBef>
                        <a:spcAft>
                          <a:spcPts val="0"/>
                        </a:spcAft>
                      </a:pPr>
                      <a:r>
                        <a:rPr lang="en-US" sz="1200" b="1" dirty="0">
                          <a:solidFill>
                            <a:schemeClr val="tx1"/>
                          </a:solidFill>
                          <a:effectLst/>
                          <a:latin typeface="Calibri" panose="020F0502020204030204" pitchFamily="34" charset="0"/>
                          <a:cs typeface="Calibri" panose="020F0502020204030204" pitchFamily="34" charset="0"/>
                        </a:rPr>
                        <a:t>State agencies submit budget request to the Office of Management &amp; Enterprise Services</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gridSpan="3">
                  <a:txBody>
                    <a:bodyPr/>
                    <a:lstStyle/>
                    <a:p>
                      <a:pPr marL="596900" marR="568960" algn="ctr">
                        <a:lnSpc>
                          <a:spcPts val="1440"/>
                        </a:lnSpc>
                        <a:spcBef>
                          <a:spcPts val="140"/>
                        </a:spcBef>
                        <a:spcAft>
                          <a:spcPts val="0"/>
                        </a:spcAft>
                      </a:pPr>
                      <a:r>
                        <a:rPr lang="en-US" sz="1200" b="1" dirty="0">
                          <a:solidFill>
                            <a:schemeClr val="tx1"/>
                          </a:solidFill>
                          <a:effectLst/>
                          <a:latin typeface="Calibri" panose="020F0502020204030204" pitchFamily="34" charset="0"/>
                          <a:cs typeface="Calibri" panose="020F0502020204030204" pitchFamily="34" charset="0"/>
                        </a:rPr>
                        <a:t>OMES</a:t>
                      </a:r>
                      <a:r>
                        <a:rPr lang="en-US" sz="1200" b="1" spc="-155"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Reviews</a:t>
                      </a:r>
                      <a:r>
                        <a:rPr lang="en-US" sz="1200" b="1" spc="-150"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State</a:t>
                      </a:r>
                      <a:r>
                        <a:rPr lang="en-US" sz="1200" b="1" spc="-155"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Agency</a:t>
                      </a:r>
                      <a:r>
                        <a:rPr lang="en-US" sz="1200" b="1" spc="-160"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Budget</a:t>
                      </a:r>
                      <a:r>
                        <a:rPr lang="en-US" sz="1200" b="1" spc="-150"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Requests; House and Senate Committees Hold Agency Performance Review</a:t>
                      </a:r>
                      <a:r>
                        <a:rPr lang="en-US" sz="1200" b="1" spc="-135" dirty="0">
                          <a:solidFill>
                            <a:schemeClr val="tx1"/>
                          </a:solidFill>
                          <a:effectLst/>
                          <a:latin typeface="Calibri" panose="020F0502020204030204" pitchFamily="34" charset="0"/>
                          <a:cs typeface="Calibri" panose="020F0502020204030204" pitchFamily="34" charset="0"/>
                        </a:rPr>
                        <a:t> </a:t>
                      </a:r>
                      <a:r>
                        <a:rPr lang="en-US" sz="1200" b="1" dirty="0">
                          <a:solidFill>
                            <a:schemeClr val="tx1"/>
                          </a:solidFill>
                          <a:effectLst/>
                          <a:latin typeface="Calibri" panose="020F0502020204030204" pitchFamily="34" charset="0"/>
                          <a:cs typeface="Calibri" panose="020F0502020204030204" pitchFamily="34" charset="0"/>
                        </a:rPr>
                        <a:t>Hearings</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9935168"/>
                  </a:ext>
                </a:extLst>
              </a:tr>
              <a:tr h="114663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b="1" dirty="0">
                          <a:solidFill>
                            <a:schemeClr val="tx1"/>
                          </a:solidFill>
                          <a:effectLst/>
                          <a:latin typeface="Calibri" panose="020F0502020204030204" pitchFamily="34" charset="0"/>
                          <a:cs typeface="Calibri" panose="020F0502020204030204" pitchFamily="34" charset="0"/>
                        </a:rPr>
                        <a:t> </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0" marR="0">
                        <a:spcBef>
                          <a:spcPts val="0"/>
                        </a:spcBef>
                        <a:spcAft>
                          <a:spcPts val="0"/>
                        </a:spcAft>
                      </a:pPr>
                      <a:r>
                        <a:rPr lang="en-US" sz="1200" b="1" dirty="0">
                          <a:solidFill>
                            <a:schemeClr val="tx1"/>
                          </a:solidFill>
                          <a:effectLst/>
                          <a:latin typeface="Calibri" panose="020F0502020204030204" pitchFamily="34" charset="0"/>
                          <a:cs typeface="Calibri" panose="020F0502020204030204" pitchFamily="34" charset="0"/>
                        </a:rPr>
                        <a:t> </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117475" marR="145415" indent="-2540" algn="ctr">
                        <a:lnSpc>
                          <a:spcPct val="97000"/>
                        </a:lnSpc>
                        <a:spcBef>
                          <a:spcPts val="260"/>
                        </a:spcBef>
                        <a:spcAft>
                          <a:spcPts val="0"/>
                        </a:spcAft>
                      </a:pPr>
                      <a:r>
                        <a:rPr lang="en-US" sz="1200" b="1" dirty="0">
                          <a:solidFill>
                            <a:schemeClr val="tx1"/>
                          </a:solidFill>
                          <a:effectLst/>
                          <a:latin typeface="Calibri" panose="020F0502020204030204" pitchFamily="34" charset="0"/>
                          <a:cs typeface="Calibri" panose="020F0502020204030204" pitchFamily="34" charset="0"/>
                        </a:rPr>
                        <a:t>Preliminary Certification of State Revenue by the State Board of Equalization for next year</a:t>
                      </a:r>
                      <a:endPar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extLst>
                  <a:ext uri="{0D108BD9-81ED-4DB2-BD59-A6C34878D82A}">
                    <a16:rowId xmlns:a16="http://schemas.microsoft.com/office/drawing/2014/main" val="1188916069"/>
                  </a:ext>
                </a:extLst>
              </a:tr>
            </a:tbl>
          </a:graphicData>
        </a:graphic>
      </p:graphicFrame>
      <p:sp>
        <p:nvSpPr>
          <p:cNvPr id="13" name="TextBox 12">
            <a:extLst>
              <a:ext uri="{FF2B5EF4-FFF2-40B4-BE49-F238E27FC236}">
                <a16:creationId xmlns:a16="http://schemas.microsoft.com/office/drawing/2014/main" id="{7230F67B-0925-4D5A-9C3A-F3D92C6E8044}"/>
              </a:ext>
            </a:extLst>
          </p:cNvPr>
          <p:cNvSpPr txBox="1"/>
          <p:nvPr/>
        </p:nvSpPr>
        <p:spPr>
          <a:xfrm>
            <a:off x="468333" y="5267739"/>
            <a:ext cx="11120693" cy="646331"/>
          </a:xfrm>
          <a:prstGeom prst="rect">
            <a:avLst/>
          </a:prstGeom>
          <a:noFill/>
        </p:spPr>
        <p:txBody>
          <a:bodyPr wrap="square" rtlCol="0">
            <a:spAutoFit/>
          </a:bodyPr>
          <a:lstStyle/>
          <a:p>
            <a:r>
              <a:rPr lang="en-US" dirty="0"/>
              <a:t>The Legislature’ biggest job is the development of an annual state budget. Often, advocacy must impact a budget to impact policy. This is the timeline for the annual Oklahoma state budget.</a:t>
            </a:r>
          </a:p>
        </p:txBody>
      </p:sp>
    </p:spTree>
    <p:extLst>
      <p:ext uri="{BB962C8B-B14F-4D97-AF65-F5344CB8AC3E}">
        <p14:creationId xmlns:p14="http://schemas.microsoft.com/office/powerpoint/2010/main" val="3030999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693434"/>
            <a:ext cx="8200996" cy="948906"/>
          </a:xfrm>
        </p:spPr>
        <p:txBody>
          <a:bodyPr>
            <a:normAutofit/>
          </a:bodyPr>
          <a:lstStyle/>
          <a:p>
            <a:r>
              <a:rPr lang="en-US" b="1" dirty="0"/>
              <a:t>Powers of the Governor</a:t>
            </a:r>
          </a:p>
        </p:txBody>
      </p:sp>
      <p:sp>
        <p:nvSpPr>
          <p:cNvPr id="4" name="Content Placeholder 3"/>
          <p:cNvSpPr>
            <a:spLocks noGrp="1"/>
          </p:cNvSpPr>
          <p:nvPr>
            <p:ph sz="half" idx="2"/>
          </p:nvPr>
        </p:nvSpPr>
        <p:spPr>
          <a:xfrm>
            <a:off x="5808134" y="126520"/>
            <a:ext cx="3295610" cy="5279367"/>
          </a:xfrm>
        </p:spPr>
        <p:txBody>
          <a:bodyPr>
            <a:noAutofit/>
          </a:bodyPr>
          <a:lstStyle/>
          <a:p>
            <a:pPr marL="0" indent="0">
              <a:buNone/>
            </a:pPr>
            <a:r>
              <a:rPr lang="en-US" sz="1800" b="1" u="sng" dirty="0">
                <a:solidFill>
                  <a:schemeClr val="tx1"/>
                </a:solidFill>
                <a:latin typeface="Calibri" panose="020F0502020204030204" pitchFamily="34" charset="0"/>
                <a:cs typeface="Calibri" panose="020F0502020204030204" pitchFamily="34" charset="0"/>
              </a:rPr>
              <a:t>Appropriations Legislation</a:t>
            </a:r>
          </a:p>
          <a:p>
            <a:pPr marL="0" indent="0">
              <a:buNone/>
            </a:pPr>
            <a:endParaRPr lang="en-US" sz="1800" b="1" u="sng" dirty="0">
              <a:solidFill>
                <a:schemeClr val="tx1"/>
              </a:solidFill>
              <a:latin typeface="Calibri" panose="020F0502020204030204" pitchFamily="34" charset="0"/>
              <a:cs typeface="Calibri" panose="020F0502020204030204" pitchFamily="34" charset="0"/>
            </a:endParaRPr>
          </a:p>
          <a:p>
            <a:pPr marL="0" indent="0">
              <a:buNone/>
            </a:pPr>
            <a:r>
              <a:rPr lang="en-US" sz="1800" b="1" dirty="0">
                <a:solidFill>
                  <a:schemeClr val="tx1"/>
                </a:solidFill>
                <a:latin typeface="Calibri" panose="020F0502020204030204" pitchFamily="34" charset="0"/>
                <a:cs typeface="Calibri" panose="020F0502020204030204" pitchFamily="34" charset="0"/>
              </a:rPr>
              <a:t>The governor can line-item veto sections of the General Appropriations Bill which is passed annually by the Oklahoma Legislature.  This allows the governor to have the ability to block programs in which the legislature has specifically provided additional funding and instead allocate those dollars to the general operations of that agency.</a:t>
            </a:r>
          </a:p>
        </p:txBody>
      </p:sp>
      <p:sp>
        <p:nvSpPr>
          <p:cNvPr id="6" name="Content Placeholder 5"/>
          <p:cNvSpPr>
            <a:spLocks noGrp="1"/>
          </p:cNvSpPr>
          <p:nvPr>
            <p:ph sz="half" idx="1"/>
          </p:nvPr>
        </p:nvSpPr>
        <p:spPr>
          <a:xfrm>
            <a:off x="684211" y="126520"/>
            <a:ext cx="4937655" cy="5480650"/>
          </a:xfrm>
        </p:spPr>
        <p:txBody>
          <a:bodyPr>
            <a:normAutofit fontScale="70000" lnSpcReduction="20000"/>
          </a:bodyPr>
          <a:lstStyle/>
          <a:p>
            <a:pPr marL="0" indent="0">
              <a:buNone/>
            </a:pPr>
            <a:r>
              <a:rPr lang="en-US" sz="2400" b="1" dirty="0">
                <a:solidFill>
                  <a:schemeClr val="tx1"/>
                </a:solidFill>
                <a:latin typeface="Calibri" panose="020F0502020204030204" pitchFamily="34" charset="0"/>
                <a:cs typeface="Calibri" panose="020F0502020204030204" pitchFamily="34" charset="0"/>
              </a:rPr>
              <a:t>Upon receiving a bill or joint resolution which has passed both chambers of the Oklahoma Legislature, the Governor may:</a:t>
            </a:r>
          </a:p>
          <a:p>
            <a:pPr marL="0" indent="0">
              <a:buNone/>
            </a:pPr>
            <a:r>
              <a:rPr lang="en-US" b="1" u="sng" dirty="0">
                <a:solidFill>
                  <a:schemeClr val="accent3">
                    <a:lumMod val="75000"/>
                  </a:schemeClr>
                </a:solidFill>
                <a:latin typeface="Calibri" panose="020F0502020204030204" pitchFamily="34" charset="0"/>
                <a:cs typeface="Calibri" panose="020F0502020204030204" pitchFamily="34" charset="0"/>
              </a:rPr>
              <a:t>Approve the measure</a:t>
            </a:r>
          </a:p>
          <a:p>
            <a:pPr marL="0" lvl="0" indent="0">
              <a:buNone/>
            </a:pPr>
            <a:r>
              <a:rPr lang="en-US" b="1" i="1" dirty="0">
                <a:solidFill>
                  <a:schemeClr val="tx1"/>
                </a:solidFill>
                <a:latin typeface="Calibri" panose="020F0502020204030204" pitchFamily="34" charset="0"/>
                <a:cs typeface="Calibri" panose="020F0502020204030204" pitchFamily="34" charset="0"/>
              </a:rPr>
              <a:t>*by signing it within five days from receipt during session</a:t>
            </a:r>
          </a:p>
          <a:p>
            <a:pPr marL="0" lvl="0" indent="0">
              <a:buNone/>
            </a:pPr>
            <a:r>
              <a:rPr lang="en-US" b="1" u="sng" dirty="0">
                <a:solidFill>
                  <a:srgbClr val="FF0000"/>
                </a:solidFill>
                <a:latin typeface="Calibri" panose="020F0502020204030204" pitchFamily="34" charset="0"/>
                <a:cs typeface="Calibri" panose="020F0502020204030204" pitchFamily="34" charset="0"/>
              </a:rPr>
              <a:t>Veto the measure</a:t>
            </a:r>
          </a:p>
          <a:p>
            <a:pPr marL="0" lvl="0" indent="0">
              <a:buNone/>
            </a:pPr>
            <a:r>
              <a:rPr lang="en-US" b="1" i="1" dirty="0">
                <a:solidFill>
                  <a:schemeClr val="tx1"/>
                </a:solidFill>
                <a:latin typeface="Calibri" panose="020F0502020204030204" pitchFamily="34" charset="0"/>
                <a:cs typeface="Calibri" panose="020F0502020204030204" pitchFamily="34" charset="0"/>
              </a:rPr>
              <a:t>*by returning it within five days (Sundays excepted) with objections</a:t>
            </a:r>
          </a:p>
          <a:p>
            <a:pPr marL="0" lvl="0" indent="0">
              <a:buNone/>
            </a:pPr>
            <a:r>
              <a:rPr lang="en-US" b="1" i="1" dirty="0">
                <a:solidFill>
                  <a:schemeClr val="tx1"/>
                </a:solidFill>
                <a:latin typeface="Calibri" panose="020F0502020204030204" pitchFamily="34" charset="0"/>
                <a:cs typeface="Calibri" panose="020F0502020204030204" pitchFamily="34" charset="0"/>
              </a:rPr>
              <a:t>*the Legislature might be in Session, thereby providing an opportunity to override </a:t>
            </a:r>
          </a:p>
          <a:p>
            <a:pPr marL="0" indent="0">
              <a:buNone/>
            </a:pPr>
            <a:r>
              <a:rPr lang="en-US" b="1" u="sng" dirty="0">
                <a:solidFill>
                  <a:schemeClr val="accent4">
                    <a:lumMod val="50000"/>
                  </a:schemeClr>
                </a:solidFill>
                <a:latin typeface="Calibri" panose="020F0502020204030204" pitchFamily="34" charset="0"/>
                <a:cs typeface="Calibri" panose="020F0502020204030204" pitchFamily="34" charset="0"/>
              </a:rPr>
              <a:t>Pocket Passage the measure</a:t>
            </a:r>
            <a:r>
              <a:rPr lang="en-US" b="1" dirty="0">
                <a:solidFill>
                  <a:schemeClr val="accent4">
                    <a:lumMod val="50000"/>
                  </a:schemeClr>
                </a:solidFill>
                <a:latin typeface="Calibri" panose="020F0502020204030204" pitchFamily="34" charset="0"/>
                <a:cs typeface="Calibri" panose="020F0502020204030204" pitchFamily="34" charset="0"/>
              </a:rPr>
              <a:t>  </a:t>
            </a:r>
            <a:r>
              <a:rPr lang="en-US" b="1" dirty="0">
                <a:solidFill>
                  <a:schemeClr val="tx1"/>
                </a:solidFill>
                <a:latin typeface="Calibri" panose="020F0502020204030204" pitchFamily="34" charset="0"/>
                <a:cs typeface="Calibri" panose="020F0502020204030204" pitchFamily="34" charset="0"/>
              </a:rPr>
              <a:t>(</a:t>
            </a:r>
            <a:r>
              <a:rPr lang="en-US" b="1" i="1" dirty="0">
                <a:solidFill>
                  <a:schemeClr val="tx1"/>
                </a:solidFill>
                <a:latin typeface="Calibri" panose="020F0502020204030204" pitchFamily="34" charset="0"/>
                <a:cs typeface="Calibri" panose="020F0502020204030204" pitchFamily="34" charset="0"/>
              </a:rPr>
              <a:t>if passed prior to the last five days of a session)  </a:t>
            </a:r>
          </a:p>
          <a:p>
            <a:pPr marL="0" indent="0">
              <a:buNone/>
            </a:pPr>
            <a:r>
              <a:rPr lang="en-US" b="1" i="1" dirty="0">
                <a:solidFill>
                  <a:schemeClr val="tx1"/>
                </a:solidFill>
                <a:latin typeface="Calibri" panose="020F0502020204030204" pitchFamily="34" charset="0"/>
                <a:cs typeface="Calibri" panose="020F0502020204030204" pitchFamily="34" charset="0"/>
              </a:rPr>
              <a:t>*allows it to become law without action by the Governor by keeping it five days (Sundays excepted) </a:t>
            </a:r>
          </a:p>
          <a:p>
            <a:pPr marL="0" lvl="0" indent="0">
              <a:buNone/>
            </a:pPr>
            <a:r>
              <a:rPr lang="en-US" b="1" i="1" dirty="0">
                <a:solidFill>
                  <a:schemeClr val="tx1"/>
                </a:solidFill>
                <a:latin typeface="Calibri" panose="020F0502020204030204" pitchFamily="34" charset="0"/>
                <a:cs typeface="Calibri" panose="020F0502020204030204" pitchFamily="34" charset="0"/>
              </a:rPr>
              <a:t>*the Legislature must be in Session</a:t>
            </a:r>
          </a:p>
          <a:p>
            <a:pPr marL="0" indent="0">
              <a:buNone/>
            </a:pPr>
            <a:r>
              <a:rPr lang="en-US" b="1" u="sng" dirty="0">
                <a:solidFill>
                  <a:srgbClr val="FF0000"/>
                </a:solidFill>
                <a:latin typeface="Calibri" panose="020F0502020204030204" pitchFamily="34" charset="0"/>
                <a:cs typeface="Calibri" panose="020F0502020204030204" pitchFamily="34" charset="0"/>
              </a:rPr>
              <a:t>Pocket Veto the measure</a:t>
            </a:r>
            <a:r>
              <a:rPr lang="en-US" b="1" dirty="0">
                <a:solidFill>
                  <a:srgbClr val="FF0000"/>
                </a:solidFill>
                <a:latin typeface="Calibri" panose="020F0502020204030204" pitchFamily="34" charset="0"/>
                <a:cs typeface="Calibri" panose="020F0502020204030204" pitchFamily="34" charset="0"/>
              </a:rPr>
              <a:t> </a:t>
            </a:r>
            <a:r>
              <a:rPr lang="en-US" b="1" dirty="0">
                <a:solidFill>
                  <a:schemeClr val="tx1"/>
                </a:solidFill>
                <a:latin typeface="Calibri" panose="020F0502020204030204" pitchFamily="34" charset="0"/>
                <a:cs typeface="Calibri" panose="020F0502020204030204" pitchFamily="34" charset="0"/>
              </a:rPr>
              <a:t>for bills passed during the final five days of a session.</a:t>
            </a:r>
          </a:p>
          <a:p>
            <a:pPr marL="0" indent="0">
              <a:buNone/>
            </a:pPr>
            <a:r>
              <a:rPr lang="en-US" b="1" i="1" dirty="0">
                <a:solidFill>
                  <a:schemeClr val="tx1"/>
                </a:solidFill>
                <a:latin typeface="Calibri" panose="020F0502020204030204" pitchFamily="34" charset="0"/>
                <a:cs typeface="Calibri" panose="020F0502020204030204" pitchFamily="34" charset="0"/>
              </a:rPr>
              <a:t>*by keeping it up to fifteen days (Sundays excepted) without taking official action following the Legislative Session</a:t>
            </a:r>
          </a:p>
          <a:p>
            <a:endParaRPr lang="en-US" dirty="0"/>
          </a:p>
        </p:txBody>
      </p:sp>
      <p:pic>
        <p:nvPicPr>
          <p:cNvPr id="8" name="Picture 7"/>
          <p:cNvPicPr>
            <a:picLocks noChangeAspect="1"/>
          </p:cNvPicPr>
          <p:nvPr/>
        </p:nvPicPr>
        <p:blipFill>
          <a:blip r:embed="rId2"/>
          <a:stretch>
            <a:fillRect/>
          </a:stretch>
        </p:blipFill>
        <p:spPr>
          <a:xfrm>
            <a:off x="9218612" y="-377735"/>
            <a:ext cx="2973388" cy="38554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5153" y="0"/>
            <a:ext cx="2976847" cy="45173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4625" y="4536884"/>
            <a:ext cx="1300476" cy="2313100"/>
          </a:xfrm>
          <a:prstGeom prst="rect">
            <a:avLst/>
          </a:prstGeom>
        </p:spPr>
      </p:pic>
    </p:spTree>
    <p:extLst>
      <p:ext uri="{BB962C8B-B14F-4D97-AF65-F5344CB8AC3E}">
        <p14:creationId xmlns:p14="http://schemas.microsoft.com/office/powerpoint/2010/main" val="2392837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090" y="5019511"/>
            <a:ext cx="8200996" cy="948906"/>
          </a:xfrm>
        </p:spPr>
        <p:txBody>
          <a:bodyPr>
            <a:normAutofit/>
          </a:bodyPr>
          <a:lstStyle/>
          <a:p>
            <a:r>
              <a:rPr lang="en-US" b="1" dirty="0"/>
              <a:t>Executive branch</a:t>
            </a:r>
          </a:p>
        </p:txBody>
      </p:sp>
      <p:pic>
        <p:nvPicPr>
          <p:cNvPr id="7" name="Picture 6"/>
          <p:cNvPicPr>
            <a:picLocks noChangeAspect="1"/>
          </p:cNvPicPr>
          <p:nvPr/>
        </p:nvPicPr>
        <p:blipFill>
          <a:blip r:embed="rId2"/>
          <a:stretch>
            <a:fillRect/>
          </a:stretch>
        </p:blipFill>
        <p:spPr>
          <a:xfrm>
            <a:off x="120856" y="889583"/>
            <a:ext cx="2585517" cy="3165583"/>
          </a:xfrm>
          <a:prstGeom prst="rect">
            <a:avLst/>
          </a:prstGeom>
        </p:spPr>
      </p:pic>
      <p:pic>
        <p:nvPicPr>
          <p:cNvPr id="8" name="Picture 7"/>
          <p:cNvPicPr>
            <a:picLocks noChangeAspect="1"/>
          </p:cNvPicPr>
          <p:nvPr/>
        </p:nvPicPr>
        <p:blipFill>
          <a:blip r:embed="rId3"/>
          <a:stretch>
            <a:fillRect/>
          </a:stretch>
        </p:blipFill>
        <p:spPr>
          <a:xfrm>
            <a:off x="9218612" y="-377735"/>
            <a:ext cx="2973388" cy="38554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5153" y="0"/>
            <a:ext cx="2976847" cy="4517366"/>
          </a:xfrm>
          <a:prstGeom prst="rect">
            <a:avLst/>
          </a:prstGeom>
        </p:spPr>
      </p:pic>
      <p:sp>
        <p:nvSpPr>
          <p:cNvPr id="12" name="Content Placeholder 2">
            <a:extLst>
              <a:ext uri="{FF2B5EF4-FFF2-40B4-BE49-F238E27FC236}">
                <a16:creationId xmlns:a16="http://schemas.microsoft.com/office/drawing/2014/main" id="{6328138A-040D-497C-96A6-AFD3281A2A2F}"/>
              </a:ext>
            </a:extLst>
          </p:cNvPr>
          <p:cNvSpPr>
            <a:spLocks noGrp="1"/>
          </p:cNvSpPr>
          <p:nvPr>
            <p:ph sz="half" idx="1"/>
          </p:nvPr>
        </p:nvSpPr>
        <p:spPr>
          <a:xfrm>
            <a:off x="2661313" y="685800"/>
            <a:ext cx="6472296" cy="3801532"/>
          </a:xfrm>
        </p:spPr>
        <p:txBody>
          <a:bodyPr anchor="t">
            <a:noAutofit/>
          </a:bodyPr>
          <a:lstStyle/>
          <a:p>
            <a:pPr marL="0" indent="0">
              <a:buNone/>
            </a:pPr>
            <a:r>
              <a:rPr lang="en-US" sz="1800" b="1" dirty="0">
                <a:solidFill>
                  <a:schemeClr val="tx1"/>
                </a:solidFill>
                <a:latin typeface="Calibri" panose="020F0502020204030204" pitchFamily="34" charset="0"/>
                <a:cs typeface="Calibri" panose="020F0502020204030204" pitchFamily="34" charset="0"/>
              </a:rPr>
              <a:t>The Governor Serves as Chief Executive of the State</a:t>
            </a:r>
            <a:endParaRPr lang="en-US" sz="1800" dirty="0">
              <a:solidFill>
                <a:schemeClr val="tx1"/>
              </a:solidFill>
              <a:latin typeface="Calibri" panose="020F0502020204030204" pitchFamily="34" charset="0"/>
              <a:cs typeface="Calibri" panose="020F0502020204030204" pitchFamily="34" charset="0"/>
            </a:endParaRPr>
          </a:p>
          <a:p>
            <a:pPr marL="457200" lvl="1" indent="0">
              <a:buNone/>
            </a:pPr>
            <a:r>
              <a:rPr lang="en-US" sz="1400" b="1" dirty="0">
                <a:solidFill>
                  <a:schemeClr val="tx1"/>
                </a:solidFill>
                <a:latin typeface="Calibri" panose="020F0502020204030204" pitchFamily="34" charset="0"/>
                <a:cs typeface="Calibri" panose="020F0502020204030204" pitchFamily="34" charset="0"/>
              </a:rPr>
              <a:t>Elected to a four-year term, two-term limit.</a:t>
            </a:r>
          </a:p>
          <a:p>
            <a:pPr marL="457200" lvl="1" indent="0">
              <a:buNone/>
            </a:pPr>
            <a:r>
              <a:rPr lang="en-US" sz="1400" b="1" dirty="0">
                <a:solidFill>
                  <a:schemeClr val="tx1"/>
                </a:solidFill>
                <a:latin typeface="Calibri" panose="020F0502020204030204" pitchFamily="34" charset="0"/>
                <a:cs typeface="Calibri" panose="020F0502020204030204" pitchFamily="34" charset="0"/>
              </a:rPr>
              <a:t>Powers and Duties:</a:t>
            </a:r>
          </a:p>
          <a:p>
            <a:pPr marL="914400" lvl="2" indent="0">
              <a:buNone/>
            </a:pPr>
            <a:r>
              <a:rPr lang="en-US" sz="1400" b="1" dirty="0">
                <a:solidFill>
                  <a:schemeClr val="tx1"/>
                </a:solidFill>
                <a:latin typeface="Calibri" panose="020F0502020204030204" pitchFamily="34" charset="0"/>
                <a:cs typeface="Calibri" panose="020F0502020204030204" pitchFamily="34" charset="0"/>
              </a:rPr>
              <a:t>Head of state and chief executive for the State of Oklahoma</a:t>
            </a:r>
          </a:p>
          <a:p>
            <a:pPr marL="914400" lvl="2" indent="0">
              <a:buNone/>
            </a:pPr>
            <a:r>
              <a:rPr lang="en-US" sz="1400" b="1" dirty="0">
                <a:solidFill>
                  <a:schemeClr val="tx1"/>
                </a:solidFill>
                <a:latin typeface="Calibri" panose="020F0502020204030204" pitchFamily="34" charset="0"/>
                <a:cs typeface="Calibri" panose="020F0502020204030204" pitchFamily="34" charset="0"/>
              </a:rPr>
              <a:t>Commander in Chief of the Oklahoma National Guard</a:t>
            </a:r>
          </a:p>
          <a:p>
            <a:pPr marL="914400" lvl="2" indent="0">
              <a:buNone/>
            </a:pPr>
            <a:r>
              <a:rPr lang="en-US" sz="1400" b="1" dirty="0">
                <a:solidFill>
                  <a:schemeClr val="tx1"/>
                </a:solidFill>
                <a:latin typeface="Calibri" panose="020F0502020204030204" pitchFamily="34" charset="0"/>
                <a:cs typeface="Calibri" panose="020F0502020204030204" pitchFamily="34" charset="0"/>
              </a:rPr>
              <a:t>Appoints (with confirmation by the state senate) cabinet secretaries and various agency directors </a:t>
            </a:r>
          </a:p>
          <a:p>
            <a:pPr marL="457200" lvl="1" indent="0">
              <a:buNone/>
            </a:pPr>
            <a:r>
              <a:rPr lang="en-US" sz="1400" b="1" dirty="0">
                <a:solidFill>
                  <a:schemeClr val="tx1"/>
                </a:solidFill>
                <a:latin typeface="Calibri" panose="020F0502020204030204" pitchFamily="34" charset="0"/>
                <a:cs typeface="Calibri" panose="020F0502020204030204" pitchFamily="34" charset="0"/>
              </a:rPr>
              <a:t>Delivers yearly “State of the State” address to the Legislature on the first day of session</a:t>
            </a:r>
          </a:p>
          <a:p>
            <a:pPr marL="0" indent="0">
              <a:buNone/>
            </a:pPr>
            <a:r>
              <a:rPr lang="en-US" sz="1800" b="1" dirty="0">
                <a:solidFill>
                  <a:schemeClr val="tx1"/>
                </a:solidFill>
                <a:latin typeface="Calibri" panose="020F0502020204030204" pitchFamily="34" charset="0"/>
                <a:cs typeface="Calibri" panose="020F0502020204030204" pitchFamily="34" charset="0"/>
              </a:rPr>
              <a:t>Governor J. Kevin Stitt (R)</a:t>
            </a:r>
          </a:p>
          <a:p>
            <a:pPr marL="457200" lvl="1" indent="0">
              <a:buNone/>
            </a:pPr>
            <a:r>
              <a:rPr lang="en-US" sz="1400" b="1" dirty="0">
                <a:solidFill>
                  <a:schemeClr val="tx1"/>
                </a:solidFill>
                <a:latin typeface="Calibri" panose="020F0502020204030204" pitchFamily="34" charset="0"/>
                <a:cs typeface="Calibri" panose="020F0502020204030204" pitchFamily="34" charset="0"/>
              </a:rPr>
              <a:t>Elected 2018 </a:t>
            </a:r>
          </a:p>
          <a:p>
            <a:pPr marL="457200" lvl="1" indent="0">
              <a:buNone/>
            </a:pPr>
            <a:r>
              <a:rPr lang="en-US" sz="1400" b="1" dirty="0">
                <a:solidFill>
                  <a:schemeClr val="tx1"/>
                </a:solidFill>
                <a:latin typeface="Calibri" panose="020F0502020204030204" pitchFamily="34" charset="0"/>
                <a:cs typeface="Calibri" panose="020F0502020204030204" pitchFamily="34" charset="0"/>
              </a:rPr>
              <a:t>Re-elected in 2022</a:t>
            </a:r>
          </a:p>
          <a:p>
            <a:pPr marL="457200" lvl="1"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endParaRPr lang="en-US" sz="1800" b="1" dirty="0">
              <a:solidFill>
                <a:schemeClr val="tx1"/>
              </a:solidFill>
              <a:latin typeface="Calibri" panose="020F0502020204030204" pitchFamily="34" charset="0"/>
              <a:cs typeface="Calibri" panose="020F0502020204030204" pitchFamily="34" charset="0"/>
            </a:endParaRPr>
          </a:p>
        </p:txBody>
      </p:sp>
      <p:pic>
        <p:nvPicPr>
          <p:cNvPr id="4098" name="Picture 2" descr="Oklahoma District Attorneys Council - Wikipedia">
            <a:extLst>
              <a:ext uri="{FF2B5EF4-FFF2-40B4-BE49-F238E27FC236}">
                <a16:creationId xmlns:a16="http://schemas.microsoft.com/office/drawing/2014/main" id="{BA7A603C-11E2-8070-570B-8AE3DC9EC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784" y="4517366"/>
            <a:ext cx="1997788" cy="20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9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090" y="5019511"/>
            <a:ext cx="8200996" cy="556341"/>
          </a:xfrm>
        </p:spPr>
        <p:txBody>
          <a:bodyPr>
            <a:normAutofit fontScale="90000"/>
          </a:bodyPr>
          <a:lstStyle/>
          <a:p>
            <a:r>
              <a:rPr lang="en-US" b="1" dirty="0"/>
              <a:t>judicial branch</a:t>
            </a:r>
          </a:p>
        </p:txBody>
      </p:sp>
      <p:pic>
        <p:nvPicPr>
          <p:cNvPr id="8" name="Picture 7"/>
          <p:cNvPicPr>
            <a:picLocks noChangeAspect="1"/>
          </p:cNvPicPr>
          <p:nvPr/>
        </p:nvPicPr>
        <p:blipFill>
          <a:blip r:embed="rId2"/>
          <a:stretch>
            <a:fillRect/>
          </a:stretch>
        </p:blipFill>
        <p:spPr>
          <a:xfrm>
            <a:off x="9218612" y="-377735"/>
            <a:ext cx="2973388" cy="38554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5153" y="0"/>
            <a:ext cx="2976847" cy="4517366"/>
          </a:xfrm>
          <a:prstGeom prst="rect">
            <a:avLst/>
          </a:prstGeom>
        </p:spPr>
      </p:pic>
      <p:pic>
        <p:nvPicPr>
          <p:cNvPr id="6" name="Picture 5">
            <a:extLst>
              <a:ext uri="{FF2B5EF4-FFF2-40B4-BE49-F238E27FC236}">
                <a16:creationId xmlns:a16="http://schemas.microsoft.com/office/drawing/2014/main" id="{9171520D-6684-45C9-AC2D-8D1934E047CE}"/>
              </a:ext>
            </a:extLst>
          </p:cNvPr>
          <p:cNvPicPr>
            <a:picLocks noChangeAspect="1"/>
          </p:cNvPicPr>
          <p:nvPr/>
        </p:nvPicPr>
        <p:blipFill>
          <a:blip r:embed="rId4"/>
          <a:stretch>
            <a:fillRect/>
          </a:stretch>
        </p:blipFill>
        <p:spPr>
          <a:xfrm>
            <a:off x="1427120" y="306455"/>
            <a:ext cx="6236749" cy="4615072"/>
          </a:xfrm>
          <a:prstGeom prst="rect">
            <a:avLst/>
          </a:prstGeom>
        </p:spPr>
      </p:pic>
      <p:sp>
        <p:nvSpPr>
          <p:cNvPr id="11" name="TextBox 10">
            <a:extLst>
              <a:ext uri="{FF2B5EF4-FFF2-40B4-BE49-F238E27FC236}">
                <a16:creationId xmlns:a16="http://schemas.microsoft.com/office/drawing/2014/main" id="{42F14B71-3E98-414B-971D-C6CB89CDF88C}"/>
              </a:ext>
            </a:extLst>
          </p:cNvPr>
          <p:cNvSpPr txBox="1"/>
          <p:nvPr/>
        </p:nvSpPr>
        <p:spPr>
          <a:xfrm>
            <a:off x="704090" y="5575852"/>
            <a:ext cx="11043962" cy="954107"/>
          </a:xfrm>
          <a:prstGeom prst="rect">
            <a:avLst/>
          </a:prstGeom>
          <a:noFill/>
        </p:spPr>
        <p:txBody>
          <a:bodyPr wrap="square">
            <a:spAutoFit/>
          </a:bodyPr>
          <a:lstStyle/>
          <a:p>
            <a:r>
              <a:rPr lang="en-US" sz="1400" b="1" dirty="0"/>
              <a:t>While not a target for traditional advocacy, sometimes advocacy issues end up in the courts, and it is important to know the state’s court system. The Oklahoma court system is different from all other states, with the exception of Texas, in that Oklahoma has two courts of last resort: the Oklahoma Supreme Court and the Court of Criminal Appeals .                                   Source: OKHISTORY.org</a:t>
            </a:r>
            <a:endParaRPr lang="en-US" sz="1400" dirty="0"/>
          </a:p>
        </p:txBody>
      </p:sp>
    </p:spTree>
    <p:extLst>
      <p:ext uri="{BB962C8B-B14F-4D97-AF65-F5344CB8AC3E}">
        <p14:creationId xmlns:p14="http://schemas.microsoft.com/office/powerpoint/2010/main" val="3878301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218612" y="-377735"/>
            <a:ext cx="2973388" cy="38554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5153" y="0"/>
            <a:ext cx="2976847" cy="4517366"/>
          </a:xfrm>
          <a:prstGeom prst="rect">
            <a:avLst/>
          </a:prstGeom>
        </p:spPr>
      </p:pic>
      <p:sp>
        <p:nvSpPr>
          <p:cNvPr id="9" name="Content Placeholder 2">
            <a:extLst>
              <a:ext uri="{FF2B5EF4-FFF2-40B4-BE49-F238E27FC236}">
                <a16:creationId xmlns:a16="http://schemas.microsoft.com/office/drawing/2014/main" id="{E4E47936-EF13-45E4-B3D7-3D0620D20D6A}"/>
              </a:ext>
            </a:extLst>
          </p:cNvPr>
          <p:cNvSpPr>
            <a:spLocks noGrp="1"/>
          </p:cNvSpPr>
          <p:nvPr>
            <p:ph sz="half" idx="1"/>
          </p:nvPr>
        </p:nvSpPr>
        <p:spPr>
          <a:xfrm>
            <a:off x="684211" y="685800"/>
            <a:ext cx="8449398" cy="3801532"/>
          </a:xfrm>
        </p:spPr>
        <p:txBody>
          <a:bodyPr anchor="t">
            <a:noAutofit/>
          </a:bodyPr>
          <a:lstStyle/>
          <a:p>
            <a:pPr marL="0" indent="0">
              <a:buNone/>
            </a:pPr>
            <a:r>
              <a:rPr lang="en-US" sz="1800" b="1" dirty="0">
                <a:solidFill>
                  <a:schemeClr val="tx1"/>
                </a:solidFill>
                <a:latin typeface="Calibri" panose="020F0502020204030204" pitchFamily="34" charset="0"/>
                <a:cs typeface="Calibri" panose="020F0502020204030204" pitchFamily="34" charset="0"/>
              </a:rPr>
              <a:t>The nine Justices of the Oklahoma Supreme Court decide only civil cases.</a:t>
            </a:r>
          </a:p>
          <a:p>
            <a:pPr marL="0" indent="0">
              <a:buNone/>
            </a:pPr>
            <a:r>
              <a:rPr lang="en-US" sz="1800" b="1" dirty="0">
                <a:solidFill>
                  <a:schemeClr val="tx1"/>
                </a:solidFill>
                <a:latin typeface="Calibri" panose="020F0502020204030204" pitchFamily="34" charset="0"/>
                <a:cs typeface="Calibri" panose="020F0502020204030204" pitchFamily="34" charset="0"/>
              </a:rPr>
              <a:t>The five Judges of the Oklahoma Court of Criminal Appeals decide criminal cases. </a:t>
            </a:r>
          </a:p>
          <a:p>
            <a:pPr marL="0" indent="0">
              <a:buNone/>
            </a:pPr>
            <a:endParaRPr lang="en-US" sz="1800" b="1" dirty="0">
              <a:solidFill>
                <a:schemeClr val="tx1"/>
              </a:solidFill>
              <a:latin typeface="Calibri" panose="020F0502020204030204" pitchFamily="34" charset="0"/>
              <a:cs typeface="Calibri" panose="020F0502020204030204" pitchFamily="34" charset="0"/>
            </a:endParaRPr>
          </a:p>
          <a:p>
            <a:pPr marL="0" indent="0">
              <a:buNone/>
            </a:pPr>
            <a:r>
              <a:rPr lang="en-US" sz="1800" b="1" dirty="0">
                <a:solidFill>
                  <a:schemeClr val="tx1"/>
                </a:solidFill>
                <a:latin typeface="Calibri" panose="020F0502020204030204" pitchFamily="34" charset="0"/>
                <a:cs typeface="Calibri" panose="020F0502020204030204" pitchFamily="34" charset="0"/>
              </a:rPr>
              <a:t>The Oklahoma Supreme Court has only immediate jurisdiction with respect to new first-impression issues, important legal issues, and cases of great public interest. </a:t>
            </a:r>
          </a:p>
          <a:p>
            <a:pPr marL="0" indent="0">
              <a:buNone/>
            </a:pPr>
            <a:r>
              <a:rPr lang="en-US" sz="1800" b="1" dirty="0">
                <a:solidFill>
                  <a:schemeClr val="tx1"/>
                </a:solidFill>
                <a:latin typeface="Calibri" panose="020F0502020204030204" pitchFamily="34" charset="0"/>
                <a:cs typeface="Calibri" panose="020F0502020204030204" pitchFamily="34" charset="0"/>
              </a:rPr>
              <a:t>In addition to appeals from the trial courts, the Oklahoma Supreme Court has jurisdiction over all lower courts, excluding the Oklahoma Court on the Judiciary, and the Oklahoma Senate, when that body is sitting as a Court of Impeachment. </a:t>
            </a:r>
          </a:p>
          <a:p>
            <a:pPr marL="0" indent="0">
              <a:buNone/>
            </a:pPr>
            <a:endParaRPr lang="en-US" sz="1800" b="1" dirty="0">
              <a:solidFill>
                <a:schemeClr val="tx1"/>
              </a:solidFill>
              <a:latin typeface="Calibri" panose="020F0502020204030204" pitchFamily="34" charset="0"/>
              <a:cs typeface="Calibri" panose="020F0502020204030204" pitchFamily="34" charset="0"/>
            </a:endParaRPr>
          </a:p>
          <a:p>
            <a:pPr marL="0" indent="0">
              <a:buNone/>
            </a:pPr>
            <a:r>
              <a:rPr lang="en-US" sz="1800" b="1" dirty="0">
                <a:solidFill>
                  <a:schemeClr val="tx1"/>
                </a:solidFill>
                <a:latin typeface="Calibri" panose="020F0502020204030204" pitchFamily="34" charset="0"/>
                <a:cs typeface="Calibri" panose="020F0502020204030204" pitchFamily="34" charset="0"/>
              </a:rPr>
              <a:t>Judgments of the Oklahoma Supreme Court with respect to the Oklahoma Constitution are considered final.</a:t>
            </a:r>
          </a:p>
        </p:txBody>
      </p:sp>
      <p:sp>
        <p:nvSpPr>
          <p:cNvPr id="10" name="Title 1">
            <a:extLst>
              <a:ext uri="{FF2B5EF4-FFF2-40B4-BE49-F238E27FC236}">
                <a16:creationId xmlns:a16="http://schemas.microsoft.com/office/drawing/2014/main" id="{3C754C23-909A-4366-B808-E1B7108E7EB2}"/>
              </a:ext>
            </a:extLst>
          </p:cNvPr>
          <p:cNvSpPr>
            <a:spLocks noGrp="1"/>
          </p:cNvSpPr>
          <p:nvPr>
            <p:ph type="title"/>
          </p:nvPr>
        </p:nvSpPr>
        <p:spPr>
          <a:xfrm>
            <a:off x="684211" y="4487332"/>
            <a:ext cx="9428779" cy="1507067"/>
          </a:xfrm>
        </p:spPr>
        <p:txBody>
          <a:bodyPr/>
          <a:lstStyle/>
          <a:p>
            <a:br>
              <a:rPr lang="en-US" b="1" dirty="0"/>
            </a:br>
            <a:r>
              <a:rPr lang="en-US" b="1" dirty="0"/>
              <a:t>Supreme court cases</a:t>
            </a:r>
          </a:p>
        </p:txBody>
      </p:sp>
      <p:pic>
        <p:nvPicPr>
          <p:cNvPr id="5122" name="Picture 2" descr="Oklahoma's top courts' judges squabble over duties">
            <a:extLst>
              <a:ext uri="{FF2B5EF4-FFF2-40B4-BE49-F238E27FC236}">
                <a16:creationId xmlns:a16="http://schemas.microsoft.com/office/drawing/2014/main" id="{A9688F6E-CD9C-9CF2-B033-058519775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8726" y="4602891"/>
            <a:ext cx="3053054" cy="2151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100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09F66E-A536-4FDF-AC5F-0B60EC100E4D}"/>
              </a:ext>
            </a:extLst>
          </p:cNvPr>
          <p:cNvSpPr>
            <a:spLocks noGrp="1"/>
          </p:cNvSpPr>
          <p:nvPr>
            <p:ph type="title"/>
          </p:nvPr>
        </p:nvSpPr>
        <p:spPr>
          <a:xfrm>
            <a:off x="270588" y="83976"/>
            <a:ext cx="8698643" cy="7193901"/>
          </a:xfrm>
        </p:spPr>
        <p:txBody>
          <a:bodyPr>
            <a:normAutofit/>
          </a:bodyPr>
          <a:lstStyle/>
          <a:p>
            <a:pPr marL="0" marR="0">
              <a:lnSpc>
                <a:spcPts val="1440"/>
              </a:lnSpc>
              <a:spcBef>
                <a:spcPts val="0"/>
              </a:spcBef>
              <a:spcAft>
                <a:spcPts val="1800"/>
              </a:spcAft>
            </a:pPr>
            <a:br>
              <a:rPr lang="en-US" sz="1800" b="1" kern="0" dirty="0">
                <a:effectLst/>
                <a:latin typeface="Calibri" panose="020F0502020204030204" pitchFamily="34" charset="0"/>
                <a:ea typeface="Calibri" panose="020F0502020204030204" pitchFamily="34" charset="0"/>
                <a:cs typeface="Calibri" panose="020F0502020204030204" pitchFamily="34" charset="0"/>
              </a:rPr>
            </a:br>
            <a:br>
              <a:rPr lang="en-US" sz="1800" b="1" kern="0" dirty="0">
                <a:effectLst/>
                <a:latin typeface="Calibri" panose="020F0502020204030204" pitchFamily="34" charset="0"/>
                <a:ea typeface="Calibri" panose="020F0502020204030204" pitchFamily="34" charset="0"/>
                <a:cs typeface="Calibri" panose="020F0502020204030204" pitchFamily="34" charset="0"/>
              </a:rPr>
            </a:br>
            <a:br>
              <a:rPr lang="en-US" sz="1800" kern="100" dirty="0">
                <a:solidFill>
                  <a:srgbClr val="565656"/>
                </a:solidFill>
                <a:effectLst/>
                <a:latin typeface="Aptos" panose="020B0004020202020204" pitchFamily="34" charset="0"/>
                <a:ea typeface="Aptos" panose="020B0004020202020204" pitchFamily="34" charset="0"/>
                <a:cs typeface="Times New Roman" panose="02020603050405020304" pitchFamily="18" charset="0"/>
              </a:rPr>
            </a:br>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6535" y="4801024"/>
            <a:ext cx="3085465" cy="2056976"/>
          </a:xfrm>
          <a:prstGeom prst="rect">
            <a:avLst/>
          </a:prstGeom>
        </p:spPr>
      </p:pic>
      <p:pic>
        <p:nvPicPr>
          <p:cNvPr id="3" name="Picture 2"/>
          <p:cNvPicPr>
            <a:picLocks noChangeAspect="1"/>
          </p:cNvPicPr>
          <p:nvPr/>
        </p:nvPicPr>
        <p:blipFill>
          <a:blip r:embed="rId3"/>
          <a:stretch>
            <a:fillRect/>
          </a:stretch>
        </p:blipFill>
        <p:spPr>
          <a:xfrm>
            <a:off x="9215654" y="-212560"/>
            <a:ext cx="3011382" cy="390466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091" y="0"/>
            <a:ext cx="3103804" cy="4710023"/>
          </a:xfrm>
          <a:prstGeom prst="rect">
            <a:avLst/>
          </a:prstGeom>
        </p:spPr>
      </p:pic>
      <p:sp>
        <p:nvSpPr>
          <p:cNvPr id="9" name="TextBox 8">
            <a:extLst>
              <a:ext uri="{FF2B5EF4-FFF2-40B4-BE49-F238E27FC236}">
                <a16:creationId xmlns:a16="http://schemas.microsoft.com/office/drawing/2014/main" id="{B9B4D919-EC54-535D-AADD-3208E0CC3795}"/>
              </a:ext>
            </a:extLst>
          </p:cNvPr>
          <p:cNvSpPr txBox="1"/>
          <p:nvPr/>
        </p:nvSpPr>
        <p:spPr>
          <a:xfrm>
            <a:off x="690465" y="471196"/>
            <a:ext cx="7249885" cy="5201424"/>
          </a:xfrm>
          <a:prstGeom prst="rect">
            <a:avLst/>
          </a:prstGeom>
          <a:noFill/>
        </p:spPr>
        <p:txBody>
          <a:bodyPr wrap="square" rtlCol="0">
            <a:spAutoFit/>
          </a:bodyPr>
          <a:lstStyle/>
          <a:p>
            <a:pPr algn="l"/>
            <a:r>
              <a:rPr lang="en-US" sz="2400" b="1" i="0" dirty="0">
                <a:effectLst/>
                <a:latin typeface="Calibri" panose="020F0502020204030204" pitchFamily="34" charset="0"/>
                <a:ea typeface="Calibri" panose="020F0502020204030204" pitchFamily="34" charset="0"/>
                <a:cs typeface="Calibri" panose="020F0502020204030204" pitchFamily="34" charset="0"/>
              </a:rPr>
              <a:t>Lobbying </a:t>
            </a:r>
          </a:p>
          <a:p>
            <a:pPr algn="l"/>
            <a:endParaRPr lang="en-US" b="1" i="0" dirty="0">
              <a:effectLst/>
              <a:latin typeface="Calibri" panose="020F0502020204030204" pitchFamily="34" charset="0"/>
              <a:ea typeface="Calibri" panose="020F0502020204030204" pitchFamily="34" charset="0"/>
              <a:cs typeface="Calibri" panose="020F0502020204030204" pitchFamily="34" charset="0"/>
            </a:endParaRPr>
          </a:p>
          <a:p>
            <a:pPr algn="l"/>
            <a:r>
              <a:rPr lang="en-US" b="1" i="0" dirty="0">
                <a:effectLst/>
                <a:latin typeface="Calibri" panose="020F0502020204030204" pitchFamily="34" charset="0"/>
                <a:ea typeface="Calibri" panose="020F0502020204030204" pitchFamily="34" charset="0"/>
                <a:cs typeface="Calibri" panose="020F0502020204030204" pitchFamily="34" charset="0"/>
              </a:rPr>
              <a:t>Lobbying is Defined by </a:t>
            </a:r>
            <a:r>
              <a:rPr lang="en-US" b="1" i="1" dirty="0">
                <a:effectLst/>
                <a:latin typeface="Calibri" panose="020F0502020204030204" pitchFamily="34" charset="0"/>
                <a:ea typeface="Calibri" panose="020F0502020204030204" pitchFamily="34" charset="0"/>
                <a:cs typeface="Calibri" panose="020F0502020204030204" pitchFamily="34" charset="0"/>
              </a:rPr>
              <a:t>Webster’s Third New Collegiate Dictionary </a:t>
            </a:r>
            <a:r>
              <a:rPr lang="en-US" b="1" i="0" dirty="0">
                <a:effectLst/>
                <a:latin typeface="Calibri" panose="020F0502020204030204" pitchFamily="34" charset="0"/>
                <a:ea typeface="Calibri" panose="020F0502020204030204" pitchFamily="34" charset="0"/>
                <a:cs typeface="Calibri" panose="020F0502020204030204" pitchFamily="34" charset="0"/>
              </a:rPr>
              <a:t>as:</a:t>
            </a:r>
          </a:p>
          <a:p>
            <a:pPr algn="l">
              <a:buFont typeface="Arial" panose="020B0604020202020204" pitchFamily="34" charset="0"/>
              <a:buChar char="•"/>
            </a:pPr>
            <a:r>
              <a:rPr lang="en-US" b="1" i="0" dirty="0">
                <a:effectLst/>
                <a:latin typeface="Calibri" panose="020F0502020204030204" pitchFamily="34" charset="0"/>
                <a:ea typeface="Calibri" panose="020F0502020204030204" pitchFamily="34" charset="0"/>
                <a:cs typeface="Calibri" panose="020F0502020204030204" pitchFamily="34" charset="0"/>
              </a:rPr>
              <a:t> to conduct activities aimed at influencing public officials and especially members of a legislative body on legislation.</a:t>
            </a:r>
          </a:p>
          <a:p>
            <a:pPr algn="l">
              <a:buFont typeface="Arial" panose="020B0604020202020204" pitchFamily="34" charset="0"/>
              <a:buChar char="•"/>
            </a:pPr>
            <a:r>
              <a:rPr lang="en-US" b="1" i="0" dirty="0">
                <a:effectLst/>
                <a:latin typeface="Calibri" panose="020F0502020204030204" pitchFamily="34" charset="0"/>
                <a:ea typeface="Calibri" panose="020F0502020204030204" pitchFamily="34" charset="0"/>
                <a:cs typeface="Calibri" panose="020F0502020204030204" pitchFamily="34" charset="0"/>
              </a:rPr>
              <a:t> to promote or secure the passage of legislation by influencing public officials.</a:t>
            </a:r>
          </a:p>
          <a:p>
            <a:pPr algn="l">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 </a:t>
            </a:r>
            <a:r>
              <a:rPr lang="en-US" b="1" i="0" dirty="0">
                <a:effectLst/>
                <a:latin typeface="Calibri" panose="020F0502020204030204" pitchFamily="34" charset="0"/>
                <a:ea typeface="Calibri" panose="020F0502020204030204" pitchFamily="34" charset="0"/>
                <a:cs typeface="Calibri" panose="020F0502020204030204" pitchFamily="34" charset="0"/>
              </a:rPr>
              <a:t>to attempt to influence or sway a public official toward a desired action.</a:t>
            </a:r>
          </a:p>
          <a:p>
            <a:pPr algn="l">
              <a:buFont typeface="Arial" panose="020B0604020202020204" pitchFamily="34" charset="0"/>
              <a:buChar char="•"/>
            </a:pPr>
            <a:endParaRPr lang="en-US" b="1" dirty="0">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endParaRPr lang="en-US" b="1" i="0" dirty="0">
              <a:effectLst/>
              <a:latin typeface="Calibri" panose="020F0502020204030204" pitchFamily="34" charset="0"/>
              <a:ea typeface="Calibri" panose="020F0502020204030204" pitchFamily="34" charset="0"/>
              <a:cs typeface="Calibri" panose="020F0502020204030204" pitchFamily="34" charset="0"/>
            </a:endParaRPr>
          </a:p>
          <a:p>
            <a:pPr algn="l"/>
            <a:endParaRPr lang="en-US" b="1" dirty="0">
              <a:latin typeface="Calibri" panose="020F0502020204030204" pitchFamily="34" charset="0"/>
              <a:ea typeface="Calibri" panose="020F0502020204030204" pitchFamily="34" charset="0"/>
              <a:cs typeface="Calibri" panose="020F0502020204030204" pitchFamily="34" charset="0"/>
            </a:endParaRPr>
          </a:p>
          <a:p>
            <a:pPr algn="l"/>
            <a:r>
              <a:rPr lang="en-US" b="1" i="0" dirty="0">
                <a:effectLst/>
                <a:latin typeface="Calibri" panose="020F0502020204030204" pitchFamily="34" charset="0"/>
                <a:ea typeface="Calibri" panose="020F0502020204030204" pitchFamily="34" charset="0"/>
                <a:cs typeface="Calibri" panose="020F0502020204030204" pitchFamily="34" charset="0"/>
              </a:rPr>
              <a:t> </a:t>
            </a:r>
            <a:r>
              <a:rPr lang="en-US" sz="2000" b="1" i="0" dirty="0">
                <a:effectLst/>
                <a:latin typeface="Calibri" panose="020F0502020204030204" pitchFamily="34" charset="0"/>
                <a:ea typeface="Calibri" panose="020F0502020204030204" pitchFamily="34" charset="0"/>
                <a:cs typeface="Calibri" panose="020F0502020204030204" pitchFamily="34" charset="0"/>
              </a:rPr>
              <a:t>There are Different Types of Lobbying:</a:t>
            </a:r>
          </a:p>
          <a:p>
            <a:pPr algn="l"/>
            <a:endParaRPr lang="en-US" b="1" i="0" dirty="0">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 in person usually at the legislator’s office back home in the district or at the Capitol.</a:t>
            </a:r>
          </a:p>
          <a:p>
            <a:pPr algn="l">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 by mail including letter or postcard, or in some cases, email.  </a:t>
            </a:r>
          </a:p>
          <a:p>
            <a:pPr algn="l">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 by phone, and sometimes tex</a:t>
            </a:r>
            <a:r>
              <a:rPr lang="en-US" dirty="0">
                <a:latin typeface="Calibri" panose="020F0502020204030204" pitchFamily="34" charset="0"/>
                <a:ea typeface="Calibri" panose="020F0502020204030204" pitchFamily="34" charset="0"/>
                <a:cs typeface="Calibri" panose="020F0502020204030204" pitchFamily="34" charset="0"/>
              </a:rPr>
              <a:t>t message</a:t>
            </a:r>
            <a:r>
              <a:rPr lang="en-US" b="0" i="0" dirty="0">
                <a:effectLst/>
                <a:latin typeface="Calibri" panose="020F0502020204030204" pitchFamily="34" charset="0"/>
                <a:ea typeface="Calibri" panose="020F0502020204030204" pitchFamily="34" charset="0"/>
                <a:cs typeface="Calibri" panose="020F0502020204030204" pitchFamily="34" charset="0"/>
              </a:rPr>
              <a:t>.</a:t>
            </a:r>
          </a:p>
          <a:p>
            <a:pPr algn="l">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 by social media through public or private message.</a:t>
            </a:r>
            <a:endParaRPr lang="en-US" b="0" i="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832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04DD-8734-5DC7-EEB2-82FC5A803BFC}"/>
              </a:ext>
            </a:extLst>
          </p:cNvPr>
          <p:cNvSpPr>
            <a:spLocks noGrp="1"/>
          </p:cNvSpPr>
          <p:nvPr>
            <p:ph type="title"/>
          </p:nvPr>
        </p:nvSpPr>
        <p:spPr>
          <a:xfrm>
            <a:off x="177281" y="167951"/>
            <a:ext cx="8724124" cy="6234023"/>
          </a:xfrm>
        </p:spPr>
        <p:txBody>
          <a:bodyPr>
            <a:normAutofit fontScale="90000"/>
          </a:bodyPr>
          <a:lstStyle/>
          <a:p>
            <a:r>
              <a:rPr lang="en-US" sz="2700" b="1" kern="0" dirty="0">
                <a:effectLst/>
                <a:latin typeface="Calibri" panose="020F0502020204030204" pitchFamily="34" charset="0"/>
                <a:ea typeface="Calibri" panose="020F0502020204030204" pitchFamily="34" charset="0"/>
                <a:cs typeface="Calibri" panose="020F0502020204030204" pitchFamily="34" charset="0"/>
              </a:rPr>
              <a:t>GENERAL RULES FOR EFFECTIVE LOBBYING</a:t>
            </a:r>
            <a:br>
              <a:rPr lang="en-US" sz="2700" b="1" kern="0" dirty="0">
                <a:effectLst/>
                <a:latin typeface="Calibri" panose="020F0502020204030204" pitchFamily="34" charset="0"/>
                <a:ea typeface="Calibri" panose="020F0502020204030204" pitchFamily="34" charset="0"/>
                <a:cs typeface="Calibri" panose="020F0502020204030204" pitchFamily="34" charset="0"/>
              </a:rPr>
            </a:br>
            <a:br>
              <a:rPr lang="en-US" sz="1800" b="1" kern="0" dirty="0">
                <a:effectLst/>
                <a:latin typeface="Calibri" panose="020F0502020204030204" pitchFamily="34" charset="0"/>
                <a:ea typeface="Calibri" panose="020F0502020204030204" pitchFamily="34" charset="0"/>
                <a:cs typeface="Calibri" panose="020F0502020204030204" pitchFamily="34" charset="0"/>
              </a:rPr>
            </a:br>
            <a:br>
              <a:rPr lang="en-US" sz="1800" b="1" kern="0" dirty="0">
                <a:effectLst/>
                <a:latin typeface="Calibri" panose="020F0502020204030204" pitchFamily="34" charset="0"/>
                <a:ea typeface="Calibri" panose="020F0502020204030204" pitchFamily="34" charset="0"/>
                <a:cs typeface="Calibri" panose="020F0502020204030204" pitchFamily="34" charset="0"/>
              </a:rPr>
            </a:br>
            <a:r>
              <a:rPr lang="en-US" sz="1800" b="1" kern="0" dirty="0">
                <a:effectLst/>
                <a:latin typeface="Calibri" panose="020F0502020204030204" pitchFamily="34" charset="0"/>
                <a:ea typeface="Calibri" panose="020F0502020204030204" pitchFamily="34" charset="0"/>
                <a:cs typeface="Calibri" panose="020F0502020204030204" pitchFamily="34" charset="0"/>
              </a:rPr>
              <a:t>•	Contact your member organization for the latest information on issues, or the current organizational strategy, before contacting the legislator.</a:t>
            </a:r>
            <a:br>
              <a:rPr lang="en-US" sz="1800" b="1" kern="0" dirty="0">
                <a:effectLst/>
                <a:latin typeface="Calibri" panose="020F0502020204030204" pitchFamily="34" charset="0"/>
                <a:ea typeface="Calibri" panose="020F0502020204030204" pitchFamily="34" charset="0"/>
                <a:cs typeface="Calibri" panose="020F0502020204030204" pitchFamily="34" charset="0"/>
              </a:rPr>
            </a:br>
            <a:br>
              <a:rPr lang="en-US" sz="1800" b="1" kern="0" dirty="0">
                <a:effectLst/>
                <a:latin typeface="Calibri" panose="020F0502020204030204" pitchFamily="34" charset="0"/>
                <a:ea typeface="Calibri" panose="020F0502020204030204" pitchFamily="34" charset="0"/>
                <a:cs typeface="Calibri" panose="020F0502020204030204" pitchFamily="34" charset="0"/>
              </a:rPr>
            </a:br>
            <a:r>
              <a:rPr lang="en-US" sz="1800" b="1" kern="0" dirty="0">
                <a:effectLst/>
                <a:latin typeface="Calibri" panose="020F0502020204030204" pitchFamily="34" charset="0"/>
                <a:ea typeface="Calibri" panose="020F0502020204030204" pitchFamily="34" charset="0"/>
                <a:cs typeface="Calibri" panose="020F0502020204030204" pitchFamily="34" charset="0"/>
              </a:rPr>
              <a:t>•	If you are a government or public school employee, do not use any public resources to lobby.  Use a personal email or your own mobile phone and indicate that you are not “on the clock” with your work.</a:t>
            </a:r>
            <a:br>
              <a:rPr lang="en-US" sz="1800" b="1" kern="0" dirty="0">
                <a:effectLst/>
                <a:latin typeface="Calibri" panose="020F0502020204030204" pitchFamily="34" charset="0"/>
                <a:ea typeface="Calibri" panose="020F0502020204030204" pitchFamily="34" charset="0"/>
                <a:cs typeface="Calibri" panose="020F0502020204030204" pitchFamily="34" charset="0"/>
              </a:rPr>
            </a:br>
            <a:br>
              <a:rPr lang="en-US" sz="1800" b="1" kern="0" dirty="0">
                <a:effectLst/>
                <a:latin typeface="Calibri" panose="020F0502020204030204" pitchFamily="34" charset="0"/>
                <a:ea typeface="Calibri" panose="020F0502020204030204" pitchFamily="34" charset="0"/>
                <a:cs typeface="Calibri" panose="020F0502020204030204" pitchFamily="34" charset="0"/>
              </a:rPr>
            </a:br>
            <a:r>
              <a:rPr lang="en-US" sz="1800" b="1" kern="0" dirty="0">
                <a:effectLst/>
                <a:latin typeface="Calibri" panose="020F0502020204030204" pitchFamily="34" charset="0"/>
                <a:ea typeface="Calibri" panose="020F0502020204030204" pitchFamily="34" charset="0"/>
                <a:cs typeface="Calibri" panose="020F0502020204030204" pitchFamily="34" charset="0"/>
              </a:rPr>
              <a:t>•	Always introduce yourself as a member of your association. A simple “May I have a few minutes of your time?” will set the stage if you have not scheduled an appointment.</a:t>
            </a:r>
            <a:br>
              <a:rPr lang="en-US" sz="1800" b="1" kern="0" dirty="0">
                <a:effectLst/>
                <a:latin typeface="Calibri" panose="020F0502020204030204" pitchFamily="34" charset="0"/>
                <a:ea typeface="Calibri" panose="020F0502020204030204" pitchFamily="34" charset="0"/>
                <a:cs typeface="Calibri" panose="020F0502020204030204" pitchFamily="34" charset="0"/>
              </a:rPr>
            </a:br>
            <a:br>
              <a:rPr lang="en-US" sz="1800" b="1" kern="0" dirty="0">
                <a:effectLst/>
                <a:latin typeface="Calibri" panose="020F0502020204030204" pitchFamily="34" charset="0"/>
                <a:ea typeface="Calibri" panose="020F0502020204030204" pitchFamily="34" charset="0"/>
                <a:cs typeface="Calibri" panose="020F0502020204030204" pitchFamily="34" charset="0"/>
              </a:rPr>
            </a:br>
            <a:r>
              <a:rPr lang="en-US" sz="1800" b="1" kern="0" dirty="0">
                <a:effectLst/>
                <a:latin typeface="Calibri" panose="020F0502020204030204" pitchFamily="34" charset="0"/>
                <a:ea typeface="Calibri" panose="020F0502020204030204" pitchFamily="34" charset="0"/>
                <a:cs typeface="Calibri" panose="020F0502020204030204" pitchFamily="34" charset="0"/>
              </a:rPr>
              <a:t>•	Be gracious to the legislator’s staff assistant. A rude tone will affect your relationship with all in the office, including the legislator. Treat all staff with respect.</a:t>
            </a:r>
            <a:br>
              <a:rPr lang="en-US" sz="1800" b="1" kern="0" dirty="0">
                <a:effectLst/>
                <a:latin typeface="Calibri" panose="020F0502020204030204" pitchFamily="34" charset="0"/>
                <a:ea typeface="Calibri" panose="020F0502020204030204" pitchFamily="34" charset="0"/>
                <a:cs typeface="Calibri" panose="020F0502020204030204" pitchFamily="34" charset="0"/>
              </a:rPr>
            </a:br>
            <a:br>
              <a:rPr lang="en-US" sz="1800" b="1" kern="0" dirty="0">
                <a:effectLst/>
                <a:latin typeface="Calibri" panose="020F0502020204030204" pitchFamily="34" charset="0"/>
                <a:ea typeface="Calibri" panose="020F0502020204030204" pitchFamily="34" charset="0"/>
                <a:cs typeface="Calibri" panose="020F0502020204030204" pitchFamily="34" charset="0"/>
              </a:rPr>
            </a:br>
            <a:r>
              <a:rPr lang="en-US" sz="1800" b="1" kern="0" dirty="0">
                <a:effectLst/>
                <a:latin typeface="Calibri" panose="020F0502020204030204" pitchFamily="34" charset="0"/>
                <a:ea typeface="Calibri" panose="020F0502020204030204" pitchFamily="34" charset="0"/>
                <a:cs typeface="Calibri" panose="020F0502020204030204" pitchFamily="34" charset="0"/>
              </a:rPr>
              <a:t>•	Get down to business quickly. Be brief, be direct, be simple and, above all, be accurate. Do not philosophize. Know your topic and be prepared for questions. Remember that your legislator hears many viewpoints. You want him/her to remember yours, so be factual.</a:t>
            </a:r>
            <a:br>
              <a:rPr lang="en-US" sz="1600" b="1" kern="0" dirty="0">
                <a:effectLst/>
                <a:latin typeface="Calibri" panose="020F0502020204030204" pitchFamily="34" charset="0"/>
                <a:ea typeface="Calibri" panose="020F0502020204030204" pitchFamily="34" charset="0"/>
                <a:cs typeface="Calibri" panose="020F0502020204030204" pitchFamily="34" charset="0"/>
              </a:rPr>
            </a:br>
            <a:br>
              <a:rPr lang="en-US" sz="1600" b="1" kern="0" dirty="0">
                <a:effectLst/>
                <a:latin typeface="Calibri" panose="020F0502020204030204" pitchFamily="34" charset="0"/>
                <a:ea typeface="Calibri" panose="020F0502020204030204" pitchFamily="34" charset="0"/>
                <a:cs typeface="Calibri" panose="020F0502020204030204" pitchFamily="34" charset="0"/>
              </a:rPr>
            </a:br>
            <a:endParaRPr lang="en-US" sz="1600" dirty="0"/>
          </a:p>
        </p:txBody>
      </p:sp>
      <p:sp>
        <p:nvSpPr>
          <p:cNvPr id="3" name="Text Placeholder 2">
            <a:extLst>
              <a:ext uri="{FF2B5EF4-FFF2-40B4-BE49-F238E27FC236}">
                <a16:creationId xmlns:a16="http://schemas.microsoft.com/office/drawing/2014/main" id="{CA9B0B0A-23BF-3C73-23E3-3F7F54EE4F66}"/>
              </a:ext>
            </a:extLst>
          </p:cNvPr>
          <p:cNvSpPr>
            <a:spLocks noGrp="1"/>
          </p:cNvSpPr>
          <p:nvPr>
            <p:ph type="body" idx="1"/>
          </p:nvPr>
        </p:nvSpPr>
        <p:spPr>
          <a:xfrm>
            <a:off x="9844221" y="3984246"/>
            <a:ext cx="1592424" cy="433280"/>
          </a:xfrm>
        </p:spPr>
        <p:txBody>
          <a:bodyPr/>
          <a:lstStyle/>
          <a:p>
            <a:endParaRPr lang="en-US" dirty="0">
              <a:solidFill>
                <a:schemeClr val="tx1"/>
              </a:solidFill>
            </a:endParaRPr>
          </a:p>
        </p:txBody>
      </p:sp>
      <p:pic>
        <p:nvPicPr>
          <p:cNvPr id="4" name="Picture 3">
            <a:extLst>
              <a:ext uri="{FF2B5EF4-FFF2-40B4-BE49-F238E27FC236}">
                <a16:creationId xmlns:a16="http://schemas.microsoft.com/office/drawing/2014/main" id="{B8F06FDC-783C-C100-A859-1F248B15A66B}"/>
              </a:ext>
            </a:extLst>
          </p:cNvPr>
          <p:cNvPicPr>
            <a:picLocks noChangeAspect="1"/>
          </p:cNvPicPr>
          <p:nvPr/>
        </p:nvPicPr>
        <p:blipFill>
          <a:blip r:embed="rId2"/>
          <a:stretch>
            <a:fillRect/>
          </a:stretch>
        </p:blipFill>
        <p:spPr>
          <a:xfrm>
            <a:off x="9088867" y="5892"/>
            <a:ext cx="3103133" cy="4712616"/>
          </a:xfrm>
          <a:prstGeom prst="rect">
            <a:avLst/>
          </a:prstGeom>
        </p:spPr>
      </p:pic>
      <p:pic>
        <p:nvPicPr>
          <p:cNvPr id="1026" name="Picture 2" descr="Oklahoma Teachers End Walkout After Winning Raises and Additional Funding -  The New York Times">
            <a:extLst>
              <a:ext uri="{FF2B5EF4-FFF2-40B4-BE49-F238E27FC236}">
                <a16:creationId xmlns:a16="http://schemas.microsoft.com/office/drawing/2014/main" id="{E2A0A664-5263-5494-534D-494CDD5B9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8867" y="4814215"/>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287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9297-1272-96BC-191F-3656382A3B05}"/>
              </a:ext>
            </a:extLst>
          </p:cNvPr>
          <p:cNvSpPr>
            <a:spLocks noGrp="1"/>
          </p:cNvSpPr>
          <p:nvPr>
            <p:ph type="title"/>
          </p:nvPr>
        </p:nvSpPr>
        <p:spPr>
          <a:xfrm>
            <a:off x="177283" y="1231641"/>
            <a:ext cx="8322905" cy="5103845"/>
          </a:xfrm>
        </p:spPr>
        <p:txBody>
          <a:bodyPr>
            <a:norm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a:t>
            </a:r>
            <a:r>
              <a:rPr lang="en-US" sz="1600" b="1" dirty="0">
                <a:latin typeface="Calibri" panose="020F0502020204030204" pitchFamily="34" charset="0"/>
                <a:ea typeface="Calibri" panose="020F0502020204030204" pitchFamily="34" charset="0"/>
                <a:cs typeface="Calibri" panose="020F0502020204030204" pitchFamily="34" charset="0"/>
              </a:rPr>
              <a:t>	Keep in mind that the legislator may try to lobby you. This is especially true if the legislator senses that there is not a firm commitment on the part of our members to our issues. This will hurt our lobby effort.</a:t>
            </a:r>
            <a:br>
              <a:rPr lang="en-US" sz="1600" b="1" dirty="0">
                <a:latin typeface="Calibri" panose="020F0502020204030204" pitchFamily="34" charset="0"/>
                <a:ea typeface="Calibri" panose="020F0502020204030204" pitchFamily="34" charset="0"/>
                <a:cs typeface="Calibri" panose="020F0502020204030204" pitchFamily="34" charset="0"/>
              </a:rPr>
            </a:br>
            <a:br>
              <a:rPr lang="en-US" sz="1600" b="1" dirty="0">
                <a:latin typeface="Calibri" panose="020F0502020204030204" pitchFamily="34" charset="0"/>
                <a:ea typeface="Calibri" panose="020F0502020204030204" pitchFamily="34" charset="0"/>
                <a:cs typeface="Calibri" panose="020F0502020204030204" pitchFamily="34" charset="0"/>
              </a:rPr>
            </a:br>
            <a:r>
              <a:rPr lang="en-US" sz="1600" b="1" dirty="0">
                <a:latin typeface="Calibri" panose="020F0502020204030204" pitchFamily="34" charset="0"/>
                <a:ea typeface="Calibri" panose="020F0502020204030204" pitchFamily="34" charset="0"/>
                <a:cs typeface="Calibri" panose="020F0502020204030204" pitchFamily="34" charset="0"/>
              </a:rPr>
              <a:t>•	When finishing the conversation, always thank the legislator for his/her time. If he/she has asked for follow-up information, quickly send it with a note offering further assistance. Include your name and your local association/TSTA.</a:t>
            </a:r>
            <a:br>
              <a:rPr lang="en-US" sz="1600" b="1" dirty="0">
                <a:latin typeface="Calibri" panose="020F0502020204030204" pitchFamily="34" charset="0"/>
                <a:ea typeface="Calibri" panose="020F0502020204030204" pitchFamily="34" charset="0"/>
                <a:cs typeface="Calibri" panose="020F0502020204030204" pitchFamily="34" charset="0"/>
              </a:rPr>
            </a:br>
            <a:br>
              <a:rPr lang="en-US" sz="1600" b="1" dirty="0">
                <a:latin typeface="Calibri" panose="020F0502020204030204" pitchFamily="34" charset="0"/>
                <a:ea typeface="Calibri" panose="020F0502020204030204" pitchFamily="34" charset="0"/>
                <a:cs typeface="Calibri" panose="020F0502020204030204" pitchFamily="34" charset="0"/>
              </a:rPr>
            </a:br>
            <a:r>
              <a:rPr lang="en-US" sz="1600" b="1" dirty="0">
                <a:latin typeface="Calibri" panose="020F0502020204030204" pitchFamily="34" charset="0"/>
                <a:ea typeface="Calibri" panose="020F0502020204030204" pitchFamily="34" charset="0"/>
                <a:cs typeface="Calibri" panose="020F0502020204030204" pitchFamily="34" charset="0"/>
              </a:rPr>
              <a:t>•	Don’t give up if you are not successful the first time. In fact, many times success is in just making the initial contact. Communications established through discussion can aid future lobbying efforts.</a:t>
            </a:r>
            <a:br>
              <a:rPr lang="en-US" sz="1600" b="1" dirty="0">
                <a:latin typeface="Calibri" panose="020F0502020204030204" pitchFamily="34" charset="0"/>
                <a:ea typeface="Calibri" panose="020F0502020204030204" pitchFamily="34" charset="0"/>
                <a:cs typeface="Calibri" panose="020F0502020204030204" pitchFamily="34" charset="0"/>
              </a:rPr>
            </a:br>
            <a:br>
              <a:rPr lang="en-US" sz="1600" b="1" dirty="0">
                <a:latin typeface="Calibri" panose="020F0502020204030204" pitchFamily="34" charset="0"/>
                <a:ea typeface="Calibri" panose="020F0502020204030204" pitchFamily="34" charset="0"/>
                <a:cs typeface="Calibri" panose="020F0502020204030204" pitchFamily="34" charset="0"/>
              </a:rPr>
            </a:br>
            <a:r>
              <a:rPr lang="en-US" sz="1600" b="1" dirty="0">
                <a:latin typeface="Calibri" panose="020F0502020204030204" pitchFamily="34" charset="0"/>
                <a:ea typeface="Calibri" panose="020F0502020204030204" pitchFamily="34" charset="0"/>
                <a:cs typeface="Calibri" panose="020F0502020204030204" pitchFamily="34" charset="0"/>
              </a:rPr>
              <a:t>•	Keep in mind that many or most of the legislators have little or no direct knowledge or experience with the issue.  For example ,with public schools, their expertise might be that they may have attended public school or their children are in school. A large part of your job is to help them understand what it is really like in a situation pertaining to the discussion.</a:t>
            </a:r>
            <a:br>
              <a:rPr lang="en-US" sz="1600" b="1" dirty="0">
                <a:latin typeface="Calibri" panose="020F0502020204030204" pitchFamily="34" charset="0"/>
                <a:ea typeface="Calibri" panose="020F0502020204030204" pitchFamily="34" charset="0"/>
                <a:cs typeface="Calibri" panose="020F0502020204030204" pitchFamily="34" charset="0"/>
              </a:rPr>
            </a:br>
            <a:endParaRPr lang="en-US" dirty="0"/>
          </a:p>
        </p:txBody>
      </p:sp>
      <p:pic>
        <p:nvPicPr>
          <p:cNvPr id="4" name="Picture 3">
            <a:extLst>
              <a:ext uri="{FF2B5EF4-FFF2-40B4-BE49-F238E27FC236}">
                <a16:creationId xmlns:a16="http://schemas.microsoft.com/office/drawing/2014/main" id="{7EE1F784-32EB-CA99-FBA8-CEBAC8929C53}"/>
              </a:ext>
            </a:extLst>
          </p:cNvPr>
          <p:cNvPicPr>
            <a:picLocks noChangeAspect="1"/>
          </p:cNvPicPr>
          <p:nvPr/>
        </p:nvPicPr>
        <p:blipFill>
          <a:blip r:embed="rId2"/>
          <a:stretch>
            <a:fillRect/>
          </a:stretch>
        </p:blipFill>
        <p:spPr>
          <a:xfrm>
            <a:off x="9088867" y="-46135"/>
            <a:ext cx="3103133" cy="4712616"/>
          </a:xfrm>
          <a:prstGeom prst="rect">
            <a:avLst/>
          </a:prstGeom>
        </p:spPr>
      </p:pic>
      <p:sp>
        <p:nvSpPr>
          <p:cNvPr id="6" name="TextBox 5">
            <a:extLst>
              <a:ext uri="{FF2B5EF4-FFF2-40B4-BE49-F238E27FC236}">
                <a16:creationId xmlns:a16="http://schemas.microsoft.com/office/drawing/2014/main" id="{3973ACC7-B2B7-528E-345C-93881F88CA69}"/>
              </a:ext>
            </a:extLst>
          </p:cNvPr>
          <p:cNvSpPr txBox="1"/>
          <p:nvPr/>
        </p:nvSpPr>
        <p:spPr>
          <a:xfrm>
            <a:off x="177283" y="382555"/>
            <a:ext cx="6106884" cy="461665"/>
          </a:xfrm>
          <a:prstGeom prst="rect">
            <a:avLst/>
          </a:prstGeom>
          <a:noFill/>
        </p:spPr>
        <p:txBody>
          <a:bodyPr wrap="square">
            <a:spAutoFit/>
          </a:bodyPr>
          <a:lstStyle/>
          <a:p>
            <a:r>
              <a:rPr lang="en-US" sz="2400" b="1" kern="0" dirty="0">
                <a:effectLst/>
                <a:latin typeface="Calibri" panose="020F0502020204030204" pitchFamily="34" charset="0"/>
                <a:ea typeface="Calibri" panose="020F0502020204030204" pitchFamily="34" charset="0"/>
                <a:cs typeface="Calibri" panose="020F0502020204030204" pitchFamily="34" charset="0"/>
              </a:rPr>
              <a:t>GENERAL RULES FOR EFFECTIVE LOBBYING</a:t>
            </a:r>
            <a:endParaRPr lang="en-US" sz="2400" dirty="0"/>
          </a:p>
        </p:txBody>
      </p:sp>
      <p:pic>
        <p:nvPicPr>
          <p:cNvPr id="2050" name="Picture 2" descr="Stitt to end $1.5 million in state agency lobbying contracts">
            <a:extLst>
              <a:ext uri="{FF2B5EF4-FFF2-40B4-BE49-F238E27FC236}">
                <a16:creationId xmlns:a16="http://schemas.microsoft.com/office/drawing/2014/main" id="{E79ABFA8-510C-82DC-4029-0F2C68F8E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3065" y="4923942"/>
            <a:ext cx="2909596" cy="172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316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FC8AD-01C6-FB3C-D9D2-C84D6CF452CF}"/>
              </a:ext>
            </a:extLst>
          </p:cNvPr>
          <p:cNvSpPr>
            <a:spLocks noGrp="1"/>
          </p:cNvSpPr>
          <p:nvPr>
            <p:ph type="title"/>
          </p:nvPr>
        </p:nvSpPr>
        <p:spPr>
          <a:xfrm>
            <a:off x="199019" y="28511"/>
            <a:ext cx="8534401" cy="577980"/>
          </a:xfrm>
        </p:spPr>
        <p:txBody>
          <a:bodyPr/>
          <a:lstStyle/>
          <a:p>
            <a:r>
              <a:rPr kumimoji="0" lang="en-US" sz="2400" b="1" i="0" u="none" strike="noStrike" kern="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General Rules for Effective Lobbying</a:t>
            </a:r>
            <a:endParaRPr lang="en-US" dirty="0"/>
          </a:p>
        </p:txBody>
      </p:sp>
      <p:sp>
        <p:nvSpPr>
          <p:cNvPr id="3" name="Text Placeholder 2">
            <a:extLst>
              <a:ext uri="{FF2B5EF4-FFF2-40B4-BE49-F238E27FC236}">
                <a16:creationId xmlns:a16="http://schemas.microsoft.com/office/drawing/2014/main" id="{98EC9D12-2035-C381-83C0-CB10A8BED5A0}"/>
              </a:ext>
            </a:extLst>
          </p:cNvPr>
          <p:cNvSpPr>
            <a:spLocks noGrp="1"/>
          </p:cNvSpPr>
          <p:nvPr>
            <p:ph type="body" idx="1"/>
          </p:nvPr>
        </p:nvSpPr>
        <p:spPr>
          <a:xfrm>
            <a:off x="113488" y="858416"/>
            <a:ext cx="8705462" cy="5705151"/>
          </a:xfrm>
        </p:spPr>
        <p:txBody>
          <a:bodyPr>
            <a:normAutofit/>
          </a:bodyPr>
          <a:lstStyle/>
          <a:p>
            <a:r>
              <a:rPr kumimoji="0" lang="en-US" sz="1600" b="1" i="0" u="none" strike="noStrike" kern="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Be friendly, be persuasive, be professional, and be courteous. Do not argue or belabor the point. Your role is to explain, inform and persuade. Do not threaten or attack.</a:t>
            </a:r>
            <a:br>
              <a:rPr kumimoji="0" lang="en-US" sz="1600" b="1" i="0" u="none" strike="noStrike" kern="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br>
              <a:rPr kumimoji="0" lang="en-US" sz="1600" b="1" i="0" u="none" strike="noStrike" kern="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600" b="1" i="0" u="none" strike="noStrike" kern="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Never make up a position for the association or give an answer to a question that you are not familiar with. The appropriate response is “I’ll get back to you with the answer.” Remember, the legislator is depending on you to give accurate information, not guess.</a:t>
            </a:r>
          </a:p>
          <a:p>
            <a:r>
              <a:rPr kumimoji="0" lang="en-US" sz="1600" b="1" i="0" u="none" strike="noStrike" kern="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Listen carefully to what the member is saying and write notes after the conversation so you do not forget important points.</a:t>
            </a:r>
          </a:p>
          <a:p>
            <a:br>
              <a:rPr kumimoji="0" lang="en-US" sz="1600" b="1" i="0" u="none" strike="noStrike" kern="120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600" b="1" i="0" u="none" strike="noStrike" kern="120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Though your appointment is with the legislator, due to their busy schedule, last minute changes may result in meeting with the legislator’s assistant. Do not be discouraged but cordially accommodate the change and make your presentation to the aide. Legislators’ assistants are very knowledgeable about the issues/bills going through the capitol. They are very influential with their legislator and can advocate our point of view.</a:t>
            </a:r>
            <a:br>
              <a:rPr kumimoji="0" lang="en-US" sz="1600" b="1" i="0" u="none" strike="noStrike" kern="120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br>
              <a:rPr kumimoji="0" lang="en-US" sz="1600" b="1" i="0" u="none" strike="noStrike" kern="120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600" b="1" i="0" u="none" strike="noStrike" kern="1200" cap="all" spc="0" normalizeH="0" baseline="0" noProof="0" dirty="0">
                <a:ln w="3175" cmpd="sng">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Report your progress to your association by their preferred reporting system - mailing a reporting form, letter or brief note, or through a phone conversation.</a:t>
            </a:r>
            <a:br>
              <a:rPr kumimoji="0" lang="en-US" sz="3200" b="0" i="0" u="none" strike="noStrike" kern="1200" cap="all" spc="0" normalizeH="0" baseline="0" noProof="0" dirty="0">
                <a:ln w="3175" cmpd="sng">
                  <a:noFill/>
                </a:ln>
                <a:solidFill>
                  <a:prstClr val="white"/>
                </a:solidFill>
                <a:effectLst/>
                <a:uLnTx/>
                <a:uFillTx/>
                <a:latin typeface="Century Gothic" panose="020B0502020202020204"/>
                <a:ea typeface="+mj-ea"/>
                <a:cs typeface="+mj-cs"/>
              </a:rPr>
            </a:br>
            <a:endParaRPr lang="en-US" dirty="0"/>
          </a:p>
        </p:txBody>
      </p:sp>
      <p:pic>
        <p:nvPicPr>
          <p:cNvPr id="4" name="Picture 3">
            <a:extLst>
              <a:ext uri="{FF2B5EF4-FFF2-40B4-BE49-F238E27FC236}">
                <a16:creationId xmlns:a16="http://schemas.microsoft.com/office/drawing/2014/main" id="{3963E8D5-15A6-143E-783D-E0E7F219BEC8}"/>
              </a:ext>
            </a:extLst>
          </p:cNvPr>
          <p:cNvPicPr>
            <a:picLocks noChangeAspect="1"/>
          </p:cNvPicPr>
          <p:nvPr/>
        </p:nvPicPr>
        <p:blipFill>
          <a:blip r:embed="rId2"/>
          <a:stretch>
            <a:fillRect/>
          </a:stretch>
        </p:blipFill>
        <p:spPr>
          <a:xfrm>
            <a:off x="9088867" y="-46135"/>
            <a:ext cx="3103133" cy="4712616"/>
          </a:xfrm>
          <a:prstGeom prst="rect">
            <a:avLst/>
          </a:prstGeom>
        </p:spPr>
      </p:pic>
      <p:pic>
        <p:nvPicPr>
          <p:cNvPr id="8" name="Picture 7" descr="A group of people taking a selfie&#10;&#10;Description automatically generated">
            <a:extLst>
              <a:ext uri="{FF2B5EF4-FFF2-40B4-BE49-F238E27FC236}">
                <a16:creationId xmlns:a16="http://schemas.microsoft.com/office/drawing/2014/main" id="{160E7371-30ED-19BB-460E-1EFA88CE7201}"/>
              </a:ext>
            </a:extLst>
          </p:cNvPr>
          <p:cNvPicPr>
            <a:picLocks noChangeAspect="1"/>
          </p:cNvPicPr>
          <p:nvPr/>
        </p:nvPicPr>
        <p:blipFill>
          <a:blip r:embed="rId3"/>
          <a:stretch>
            <a:fillRect/>
          </a:stretch>
        </p:blipFill>
        <p:spPr>
          <a:xfrm>
            <a:off x="8818950" y="4795712"/>
            <a:ext cx="3281265" cy="1838622"/>
          </a:xfrm>
          <a:prstGeom prst="rect">
            <a:avLst/>
          </a:prstGeom>
        </p:spPr>
      </p:pic>
    </p:spTree>
    <p:extLst>
      <p:ext uri="{BB962C8B-B14F-4D97-AF65-F5344CB8AC3E}">
        <p14:creationId xmlns:p14="http://schemas.microsoft.com/office/powerpoint/2010/main" val="4265572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3DBD-C0B9-4F69-B3D3-BC73D16070A9}"/>
              </a:ext>
            </a:extLst>
          </p:cNvPr>
          <p:cNvSpPr>
            <a:spLocks noGrp="1"/>
          </p:cNvSpPr>
          <p:nvPr>
            <p:ph type="title"/>
          </p:nvPr>
        </p:nvSpPr>
        <p:spPr>
          <a:xfrm>
            <a:off x="684213" y="4503516"/>
            <a:ext cx="8534400" cy="1507067"/>
          </a:xfrm>
        </p:spPr>
        <p:txBody>
          <a:bodyPr>
            <a:normAutofit fontScale="90000"/>
          </a:bodyPr>
          <a:lstStyle/>
          <a:p>
            <a:br>
              <a:rPr lang="en-US" b="1" dirty="0"/>
            </a:br>
            <a:br>
              <a:rPr lang="en-US" b="1" dirty="0"/>
            </a:br>
            <a:r>
              <a:rPr lang="en-US" b="1" dirty="0"/>
              <a:t>Why is advocacy important?</a:t>
            </a:r>
            <a:endParaRPr lang="en-US" sz="2200" b="1" dirty="0"/>
          </a:p>
        </p:txBody>
      </p:sp>
      <p:graphicFrame>
        <p:nvGraphicFramePr>
          <p:cNvPr id="4" name="Content Placeholder 3">
            <a:extLst>
              <a:ext uri="{FF2B5EF4-FFF2-40B4-BE49-F238E27FC236}">
                <a16:creationId xmlns:a16="http://schemas.microsoft.com/office/drawing/2014/main" id="{9D52D4EE-B40A-45B0-8B88-F3D50AF88058}"/>
              </a:ext>
            </a:extLst>
          </p:cNvPr>
          <p:cNvGraphicFramePr>
            <a:graphicFrameLocks noGrp="1"/>
          </p:cNvGraphicFramePr>
          <p:nvPr>
            <p:ph idx="1"/>
            <p:extLst>
              <p:ext uri="{D42A27DB-BD31-4B8C-83A1-F6EECF244321}">
                <p14:modId xmlns:p14="http://schemas.microsoft.com/office/powerpoint/2010/main" val="4145385602"/>
              </p:ext>
            </p:extLst>
          </p:nvPr>
        </p:nvGraphicFramePr>
        <p:xfrm>
          <a:off x="1" y="373812"/>
          <a:ext cx="9218612" cy="4548996"/>
        </p:xfrm>
        <a:graphic>
          <a:graphicData uri="http://schemas.openxmlformats.org/drawingml/2006/table">
            <a:tbl>
              <a:tblPr firstRow="1" firstCol="1" lastRow="1" lastCol="1" bandRow="1" bandCol="1">
                <a:tableStyleId>{5C22544A-7EE6-4342-B048-85BDC9FD1C3A}</a:tableStyleId>
              </a:tblPr>
              <a:tblGrid>
                <a:gridCol w="2960221">
                  <a:extLst>
                    <a:ext uri="{9D8B030D-6E8A-4147-A177-3AD203B41FA5}">
                      <a16:colId xmlns:a16="http://schemas.microsoft.com/office/drawing/2014/main" val="811520115"/>
                    </a:ext>
                  </a:extLst>
                </a:gridCol>
                <a:gridCol w="3359712">
                  <a:extLst>
                    <a:ext uri="{9D8B030D-6E8A-4147-A177-3AD203B41FA5}">
                      <a16:colId xmlns:a16="http://schemas.microsoft.com/office/drawing/2014/main" val="3070340790"/>
                    </a:ext>
                  </a:extLst>
                </a:gridCol>
                <a:gridCol w="2898679">
                  <a:extLst>
                    <a:ext uri="{9D8B030D-6E8A-4147-A177-3AD203B41FA5}">
                      <a16:colId xmlns:a16="http://schemas.microsoft.com/office/drawing/2014/main" val="3715956609"/>
                    </a:ext>
                  </a:extLst>
                </a:gridCol>
              </a:tblGrid>
              <a:tr h="845388">
                <a:tc>
                  <a:txBody>
                    <a:bodyPr/>
                    <a:lstStyle/>
                    <a:p>
                      <a:pPr marL="27940" marR="0" algn="l">
                        <a:lnSpc>
                          <a:spcPts val="1170"/>
                        </a:lnSpc>
                        <a:spcBef>
                          <a:spcPts val="0"/>
                        </a:spcBef>
                        <a:spcAft>
                          <a:spcPts val="0"/>
                        </a:spcAft>
                      </a:pPr>
                      <a:r>
                        <a:rPr lang="en-US" sz="2400" dirty="0">
                          <a:solidFill>
                            <a:schemeClr val="tx1"/>
                          </a:solidFill>
                          <a:effectLst/>
                          <a:latin typeface="Calibri" panose="020F0502020204030204" pitchFamily="34" charset="0"/>
                          <a:ea typeface="+mn-ea"/>
                          <a:cs typeface="Calibri" panose="020F0502020204030204" pitchFamily="34" charset="0"/>
                        </a:rPr>
                        <a:t>    What</a:t>
                      </a:r>
                      <a:r>
                        <a:rPr lang="en-US" sz="2400" baseline="0" dirty="0">
                          <a:solidFill>
                            <a:schemeClr val="tx1"/>
                          </a:solidFill>
                          <a:effectLst/>
                          <a:latin typeface="Calibri" panose="020F0502020204030204" pitchFamily="34" charset="0"/>
                          <a:ea typeface="+mn-ea"/>
                          <a:cs typeface="Calibri" panose="020F0502020204030204" pitchFamily="34" charset="0"/>
                        </a:rPr>
                        <a:t> is advocacy?</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bg2">
                        <a:lumMod val="75000"/>
                      </a:schemeClr>
                    </a:solidFill>
                  </a:tcPr>
                </a:tc>
                <a:tc>
                  <a:txBody>
                    <a:bodyPr/>
                    <a:lstStyle/>
                    <a:p>
                      <a:pPr marL="28575" marR="238125" algn="l">
                        <a:spcBef>
                          <a:spcPts val="0"/>
                        </a:spcBef>
                        <a:spcAft>
                          <a:spcPts val="0"/>
                        </a:spcAft>
                      </a:pPr>
                      <a:r>
                        <a:rPr lang="en-US" sz="1600" dirty="0">
                          <a:solidFill>
                            <a:schemeClr val="tx1"/>
                          </a:solidFill>
                          <a:effectLst/>
                          <a:latin typeface="Calibri" panose="020F0502020204030204" pitchFamily="34" charset="0"/>
                          <a:ea typeface="+mn-ea"/>
                          <a:cs typeface="Calibri" panose="020F0502020204030204" pitchFamily="34" charset="0"/>
                        </a:rPr>
                        <a:t>    </a:t>
                      </a:r>
                      <a:r>
                        <a:rPr lang="en-US" sz="1800" dirty="0">
                          <a:solidFill>
                            <a:schemeClr val="tx1"/>
                          </a:solidFill>
                          <a:effectLst/>
                          <a:latin typeface="Calibri" panose="020F0502020204030204" pitchFamily="34" charset="0"/>
                          <a:ea typeface="+mn-ea"/>
                          <a:cs typeface="Calibri" panose="020F0502020204030204" pitchFamily="34" charset="0"/>
                        </a:rPr>
                        <a:t>Why</a:t>
                      </a:r>
                      <a:r>
                        <a:rPr lang="en-US" sz="1800" baseline="0" dirty="0">
                          <a:solidFill>
                            <a:schemeClr val="tx1"/>
                          </a:solidFill>
                          <a:effectLst/>
                          <a:latin typeface="Calibri" panose="020F0502020204030204" pitchFamily="34" charset="0"/>
                          <a:ea typeface="+mn-ea"/>
                          <a:cs typeface="Calibri" panose="020F0502020204030204" pitchFamily="34" charset="0"/>
                        </a:rPr>
                        <a:t> is advocacy important?</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bg2">
                        <a:lumMod val="75000"/>
                      </a:schemeClr>
                    </a:solidFill>
                  </a:tcPr>
                </a:tc>
                <a:tc>
                  <a:txBody>
                    <a:bodyPr/>
                    <a:lstStyle/>
                    <a:p>
                      <a:pPr marL="28575" marR="0" algn="l">
                        <a:lnSpc>
                          <a:spcPts val="117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How can you be an advocate?</a:t>
                      </a:r>
                    </a:p>
                  </a:txBody>
                  <a:tcPr marL="0" marR="0" marT="0" marB="0" anchor="ctr">
                    <a:solidFill>
                      <a:schemeClr val="bg2">
                        <a:lumMod val="75000"/>
                      </a:schemeClr>
                    </a:solidFill>
                  </a:tcPr>
                </a:tc>
                <a:extLst>
                  <a:ext uri="{0D108BD9-81ED-4DB2-BD59-A6C34878D82A}">
                    <a16:rowId xmlns:a16="http://schemas.microsoft.com/office/drawing/2014/main" val="348936179"/>
                  </a:ext>
                </a:extLst>
              </a:tr>
              <a:tr h="3703608">
                <a:tc>
                  <a:txBody>
                    <a:bodyPr/>
                    <a:lstStyle/>
                    <a:p>
                      <a:pPr marL="27940" marR="9525" lvl="0" indent="0" algn="l" defTabSz="457200" rtl="0" eaLnBrk="1" fontAlgn="auto" latinLnBrk="0" hangingPunct="1">
                        <a:lnSpc>
                          <a:spcPct val="101000"/>
                        </a:lnSpc>
                        <a:spcBef>
                          <a:spcPts val="25"/>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27940" marR="9525">
                        <a:lnSpc>
                          <a:spcPct val="101000"/>
                        </a:lnSpc>
                        <a:spcBef>
                          <a:spcPts val="25"/>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2">
                        <a:lumMod val="75000"/>
                      </a:schemeClr>
                    </a:solidFill>
                  </a:tcPr>
                </a:tc>
                <a:tc>
                  <a:txBody>
                    <a:bodyPr/>
                    <a:lstStyle/>
                    <a:p>
                      <a:pPr marL="28575" marR="923290">
                        <a:lnSpc>
                          <a:spcPct val="101000"/>
                        </a:lnSpc>
                        <a:spcBef>
                          <a:spcPts val="25"/>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2">
                        <a:lumMod val="75000"/>
                      </a:schemeClr>
                    </a:solidFill>
                  </a:tcPr>
                </a:tc>
                <a:tc>
                  <a:txBody>
                    <a:bodyPr/>
                    <a:lstStyle/>
                    <a:p>
                      <a:pPr marL="28575" marR="0" algn="ctr">
                        <a:spcBef>
                          <a:spcPts val="25"/>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2">
                        <a:lumMod val="75000"/>
                      </a:schemeClr>
                    </a:solidFill>
                  </a:tcPr>
                </a:tc>
                <a:extLst>
                  <a:ext uri="{0D108BD9-81ED-4DB2-BD59-A6C34878D82A}">
                    <a16:rowId xmlns:a16="http://schemas.microsoft.com/office/drawing/2014/main" val="870186103"/>
                  </a:ext>
                </a:extLst>
              </a:tr>
            </a:tbl>
          </a:graphicData>
        </a:graphic>
      </p:graphicFrame>
      <p:pic>
        <p:nvPicPr>
          <p:cNvPr id="5" name="Picture 4"/>
          <p:cNvPicPr>
            <a:picLocks noChangeAspect="1"/>
          </p:cNvPicPr>
          <p:nvPr/>
        </p:nvPicPr>
        <p:blipFill>
          <a:blip r:embed="rId2"/>
          <a:srcRect/>
          <a:stretch>
            <a:fillRect/>
          </a:stretch>
        </p:blipFill>
        <p:spPr bwMode="auto">
          <a:xfrm>
            <a:off x="9260365" y="4707014"/>
            <a:ext cx="2884218" cy="1913120"/>
          </a:xfrm>
          <a:prstGeom prst="rect">
            <a:avLst/>
          </a:prstGeom>
          <a:noFill/>
          <a:ln w="9525">
            <a:noFill/>
            <a:miter lim="800000"/>
            <a:headEnd/>
            <a:tailEnd/>
          </a:ln>
        </p:spPr>
      </p:pic>
      <p:sp>
        <p:nvSpPr>
          <p:cNvPr id="6" name="TextBox 5"/>
          <p:cNvSpPr txBox="1"/>
          <p:nvPr/>
        </p:nvSpPr>
        <p:spPr>
          <a:xfrm>
            <a:off x="115023" y="1333866"/>
            <a:ext cx="2058838" cy="1770869"/>
          </a:xfrm>
          <a:prstGeom prst="rect">
            <a:avLst/>
          </a:prstGeom>
          <a:solidFill>
            <a:schemeClr val="bg2">
              <a:lumMod val="75000"/>
            </a:schemeClr>
          </a:solidFill>
        </p:spPr>
        <p:txBody>
          <a:bodyPr wrap="square" rtlCol="0">
            <a:spAutoFit/>
          </a:bodyPr>
          <a:lstStyle/>
          <a:p>
            <a:pPr marL="27940" marR="9525" lvl="0">
              <a:lnSpc>
                <a:spcPct val="101000"/>
              </a:lnSpc>
              <a:spcBef>
                <a:spcPts val="25"/>
              </a:spcBef>
              <a:defRPr/>
            </a:pPr>
            <a:r>
              <a:rPr lang="en-US" dirty="0">
                <a:latin typeface="Calibri" panose="020F0502020204030204" pitchFamily="34" charset="0"/>
                <a:cs typeface="Calibri" panose="020F0502020204030204" pitchFamily="34" charset="0"/>
              </a:rPr>
              <a:t>Advocacy is the process of making your voice heard effectively on issues that impact our lives</a:t>
            </a:r>
          </a:p>
        </p:txBody>
      </p:sp>
      <p:sp>
        <p:nvSpPr>
          <p:cNvPr id="8" name="TextBox 7"/>
          <p:cNvSpPr txBox="1"/>
          <p:nvPr/>
        </p:nvSpPr>
        <p:spPr>
          <a:xfrm>
            <a:off x="3068130" y="1333866"/>
            <a:ext cx="3004866" cy="3449406"/>
          </a:xfrm>
          <a:prstGeom prst="rect">
            <a:avLst/>
          </a:prstGeom>
          <a:solidFill>
            <a:schemeClr val="bg2">
              <a:lumMod val="75000"/>
            </a:schemeClr>
          </a:solidFill>
        </p:spPr>
        <p:txBody>
          <a:bodyPr wrap="square" rtlCol="0">
            <a:spAutoFit/>
          </a:bodyPr>
          <a:lstStyle/>
          <a:p>
            <a:pPr marL="28575" marR="923290" lvl="0">
              <a:lnSpc>
                <a:spcPct val="101000"/>
              </a:lnSpc>
              <a:spcBef>
                <a:spcPts val="25"/>
              </a:spcBef>
              <a:defRPr/>
            </a:pPr>
            <a:r>
              <a:rPr lang="en-US" dirty="0">
                <a:latin typeface="Calibri" panose="020F0502020204030204" pitchFamily="34" charset="0"/>
                <a:cs typeface="Calibri" panose="020F0502020204030204" pitchFamily="34" charset="0"/>
              </a:rPr>
              <a:t>When done effectively, advocacy influences public policy by providing a way for individuals and organizations to voice their opinion and possibly move policy makers to respond to constituents’ needs</a:t>
            </a:r>
          </a:p>
        </p:txBody>
      </p:sp>
      <p:sp>
        <p:nvSpPr>
          <p:cNvPr id="9" name="TextBox 8"/>
          <p:cNvSpPr txBox="1"/>
          <p:nvPr/>
        </p:nvSpPr>
        <p:spPr>
          <a:xfrm>
            <a:off x="6435305" y="1381653"/>
            <a:ext cx="2104846" cy="3139321"/>
          </a:xfrm>
          <a:prstGeom prst="rect">
            <a:avLst/>
          </a:prstGeom>
          <a:solidFill>
            <a:schemeClr val="bg2">
              <a:lumMod val="75000"/>
            </a:schemeClr>
          </a:solidFill>
        </p:spPr>
        <p:txBody>
          <a:bodyPr wrap="square" rtlCol="0">
            <a:spAutoFit/>
          </a:bodyPr>
          <a:lstStyle/>
          <a:p>
            <a:pPr marL="28575" marR="0">
              <a:spcBef>
                <a:spcPts val="25"/>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The first step to being an effective advocate is understanding how the political system works in Oklahoma. It is also important to understand what you can legally do when visiting with policymakers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4" y="1"/>
            <a:ext cx="2967720" cy="4503516"/>
          </a:xfrm>
          <a:prstGeom prst="rect">
            <a:avLst/>
          </a:prstGeom>
        </p:spPr>
      </p:pic>
    </p:spTree>
    <p:extLst>
      <p:ext uri="{BB962C8B-B14F-4D97-AF65-F5344CB8AC3E}">
        <p14:creationId xmlns:p14="http://schemas.microsoft.com/office/powerpoint/2010/main" val="1523040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314632" y="5338916"/>
            <a:ext cx="9428779" cy="1121583"/>
          </a:xfrm>
        </p:spPr>
        <p:txBody>
          <a:bodyPr>
            <a:normAutofit fontScale="90000"/>
          </a:bodyPr>
          <a:lstStyle/>
          <a:p>
            <a:br>
              <a:rPr lang="en-US" b="1" dirty="0"/>
            </a:br>
            <a:r>
              <a:rPr lang="en-US" b="1" dirty="0"/>
              <a:t>The Crucial 90-second pitch</a:t>
            </a:r>
          </a:p>
        </p:txBody>
      </p:sp>
      <p:sp>
        <p:nvSpPr>
          <p:cNvPr id="4" name="Content Placeholder 2">
            <a:extLst>
              <a:ext uri="{FF2B5EF4-FFF2-40B4-BE49-F238E27FC236}">
                <a16:creationId xmlns:a16="http://schemas.microsoft.com/office/drawing/2014/main" id="{F3317096-B422-46B6-8F78-00CB3138560E}"/>
              </a:ext>
            </a:extLst>
          </p:cNvPr>
          <p:cNvSpPr>
            <a:spLocks noGrp="1"/>
          </p:cNvSpPr>
          <p:nvPr>
            <p:ph sz="half" idx="1"/>
          </p:nvPr>
        </p:nvSpPr>
        <p:spPr>
          <a:xfrm>
            <a:off x="314632" y="611037"/>
            <a:ext cx="8610522" cy="4268337"/>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“The pitch”</a:t>
            </a:r>
          </a:p>
          <a:p>
            <a:pPr marL="0" indent="0">
              <a:buNone/>
            </a:pPr>
            <a:r>
              <a:rPr lang="en-US" sz="1400" b="1" dirty="0">
                <a:solidFill>
                  <a:schemeClr val="tx1"/>
                </a:solidFill>
                <a:latin typeface="Calibri" panose="020F0502020204030204" pitchFamily="34" charset="0"/>
                <a:cs typeface="Calibri" panose="020F0502020204030204" pitchFamily="34" charset="0"/>
              </a:rPr>
              <a:t>Memorize a quick “elevator pitch” before your meeting. It’s not only handy for talking to elected officials, but it will also serve you well when explaining your issue to media persons, fellow advocates, or  anyone really.</a:t>
            </a:r>
          </a:p>
          <a:p>
            <a:pPr marL="0" indent="0">
              <a:buNone/>
            </a:pPr>
            <a:r>
              <a:rPr lang="en-US" sz="1400" b="1" dirty="0">
                <a:solidFill>
                  <a:schemeClr val="tx1"/>
                </a:solidFill>
                <a:latin typeface="Calibri" panose="020F0502020204030204" pitchFamily="34" charset="0"/>
                <a:cs typeface="Calibri" panose="020F0502020204030204" pitchFamily="34" charset="0"/>
              </a:rPr>
              <a:t>              Your speech should include </a:t>
            </a:r>
          </a:p>
          <a:p>
            <a:pPr marL="0" indent="0">
              <a:buNone/>
            </a:pPr>
            <a:r>
              <a:rPr lang="en-US" sz="1400" b="1" dirty="0">
                <a:solidFill>
                  <a:schemeClr val="tx1"/>
                </a:solidFill>
                <a:latin typeface="Calibri" panose="020F0502020204030204" pitchFamily="34" charset="0"/>
                <a:cs typeface="Calibri" panose="020F0502020204030204" pitchFamily="34" charset="0"/>
              </a:rPr>
              <a:t>• Who you are and any group or coalition to which you belong. </a:t>
            </a:r>
          </a:p>
          <a:p>
            <a:pPr marL="0" indent="0">
              <a:buNone/>
            </a:pPr>
            <a:r>
              <a:rPr lang="en-US" sz="1400" b="1" dirty="0">
                <a:solidFill>
                  <a:schemeClr val="tx1"/>
                </a:solidFill>
                <a:latin typeface="Calibri" panose="020F0502020204030204" pitchFamily="34" charset="0"/>
                <a:cs typeface="Calibri" panose="020F0502020204030204" pitchFamily="34" charset="0"/>
              </a:rPr>
              <a:t>• The topic you came to discuss. </a:t>
            </a:r>
          </a:p>
          <a:p>
            <a:pPr marL="0" indent="0">
              <a:buNone/>
            </a:pPr>
            <a:r>
              <a:rPr lang="en-US" sz="1400" b="1" dirty="0">
                <a:solidFill>
                  <a:schemeClr val="tx1"/>
                </a:solidFill>
                <a:latin typeface="Calibri" panose="020F0502020204030204" pitchFamily="34" charset="0"/>
                <a:cs typeface="Calibri" panose="020F0502020204030204" pitchFamily="34" charset="0"/>
              </a:rPr>
              <a:t>• What you want them to do. </a:t>
            </a:r>
          </a:p>
          <a:p>
            <a:pPr marL="0" indent="0">
              <a:buNone/>
            </a:pPr>
            <a:r>
              <a:rPr lang="en-US" sz="1400" b="1" dirty="0">
                <a:solidFill>
                  <a:schemeClr val="tx1"/>
                </a:solidFill>
                <a:latin typeface="Calibri" panose="020F0502020204030204" pitchFamily="34" charset="0"/>
                <a:cs typeface="Calibri" panose="020F0502020204030204" pitchFamily="34" charset="0"/>
              </a:rPr>
              <a:t>• A reference the fact sheet you have brought along. </a:t>
            </a:r>
          </a:p>
          <a:p>
            <a:pPr marL="0" indent="0">
              <a:buNone/>
            </a:pPr>
            <a:r>
              <a:rPr lang="en-US" sz="1400" b="1" dirty="0">
                <a:solidFill>
                  <a:schemeClr val="tx1"/>
                </a:solidFill>
                <a:latin typeface="Calibri" panose="020F0502020204030204" pitchFamily="34" charset="0"/>
                <a:cs typeface="Calibri" panose="020F0502020204030204" pitchFamily="34" charset="0"/>
              </a:rPr>
              <a:t>Your fact sheet is crucial. If your meeting gets interrupted, you’ll still get your point across and the elected official will know how to find you or your group if they have further questions. If not, you can  elaborate your points in your fact sheet.</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r>
              <a:rPr lang="en-US" sz="2400" b="1" u="sng" dirty="0">
                <a:solidFill>
                  <a:schemeClr val="tx1"/>
                </a:solidFill>
                <a:latin typeface="Calibri" panose="020F0502020204030204" pitchFamily="34" charset="0"/>
                <a:cs typeface="Calibri" panose="020F0502020204030204" pitchFamily="34" charset="0"/>
              </a:rPr>
              <a:t>It’s simple: Say what you mean and mean what you say. And, of course, keep it short and simple</a:t>
            </a:r>
          </a:p>
        </p:txBody>
      </p:sp>
      <p:pic>
        <p:nvPicPr>
          <p:cNvPr id="5" name="Picture 2" descr="Image result for visit elected official oklahoma do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154" y="4671910"/>
            <a:ext cx="3100607" cy="20701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9207260" y="-321163"/>
            <a:ext cx="3131853" cy="40608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0197" y="27406"/>
            <a:ext cx="3060629" cy="4644504"/>
          </a:xfrm>
          <a:prstGeom prst="rect">
            <a:avLst/>
          </a:prstGeom>
        </p:spPr>
      </p:pic>
    </p:spTree>
    <p:extLst>
      <p:ext uri="{BB962C8B-B14F-4D97-AF65-F5344CB8AC3E}">
        <p14:creationId xmlns:p14="http://schemas.microsoft.com/office/powerpoint/2010/main" val="4246323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44" y="5114184"/>
            <a:ext cx="8126233" cy="2310284"/>
          </a:xfrm>
        </p:spPr>
        <p:txBody>
          <a:bodyPr/>
          <a:lstStyle/>
          <a:p>
            <a:r>
              <a:rPr lang="en-US" b="1" dirty="0"/>
              <a:t>Preparing for Advocacy</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82309" y="4490050"/>
            <a:ext cx="4209691" cy="2367950"/>
          </a:xfrm>
        </p:spPr>
      </p:pic>
      <p:sp>
        <p:nvSpPr>
          <p:cNvPr id="4" name="Content Placeholder 3"/>
          <p:cNvSpPr>
            <a:spLocks noGrp="1"/>
          </p:cNvSpPr>
          <p:nvPr>
            <p:ph sz="half" idx="2"/>
          </p:nvPr>
        </p:nvSpPr>
        <p:spPr>
          <a:xfrm>
            <a:off x="345058" y="1184693"/>
            <a:ext cx="8246852" cy="4646763"/>
          </a:xfrm>
        </p:spPr>
        <p:txBody>
          <a:bodyPr>
            <a:normAutofit fontScale="92500" lnSpcReduction="20000"/>
          </a:bodyPr>
          <a:lstStyle/>
          <a:p>
            <a:pPr marL="0" indent="0">
              <a:buNone/>
            </a:pPr>
            <a:r>
              <a:rPr lang="en-US" sz="2800" b="1" dirty="0">
                <a:solidFill>
                  <a:schemeClr val="tx1"/>
                </a:solidFill>
                <a:latin typeface="Calibri" panose="020F0502020204030204" pitchFamily="34" charset="0"/>
                <a:cs typeface="Calibri" panose="020F0502020204030204" pitchFamily="34" charset="0"/>
              </a:rPr>
              <a:t>Now that you know the rules of the game, how can you be effective in communicating your message to policymakers?  These five tips are suggested for you to use to make the most of your time, your knowledge and to be successful in your effort!</a:t>
            </a:r>
          </a:p>
          <a:p>
            <a:pPr marL="0" indent="0">
              <a:buNone/>
            </a:pPr>
            <a:r>
              <a:rPr lang="en-US" sz="2800" b="1" dirty="0">
                <a:solidFill>
                  <a:srgbClr val="FFFF00"/>
                </a:solidFill>
                <a:latin typeface="Calibri" panose="020F0502020204030204" pitchFamily="34" charset="0"/>
                <a:cs typeface="Calibri" panose="020F0502020204030204" pitchFamily="34" charset="0"/>
              </a:rPr>
              <a:t>1) Prepare a Good Advocacy Fact Sheet</a:t>
            </a:r>
          </a:p>
          <a:p>
            <a:pPr marL="0" indent="0">
              <a:buNone/>
            </a:pPr>
            <a:r>
              <a:rPr lang="en-US" sz="2800" b="1" dirty="0">
                <a:solidFill>
                  <a:srgbClr val="FFFF00"/>
                </a:solidFill>
                <a:latin typeface="Calibri" panose="020F0502020204030204" pitchFamily="34" charset="0"/>
                <a:cs typeface="Calibri" panose="020F0502020204030204" pitchFamily="34" charset="0"/>
              </a:rPr>
              <a:t>2) Utilize Social Media</a:t>
            </a:r>
          </a:p>
          <a:p>
            <a:pPr marL="0" indent="0">
              <a:buNone/>
            </a:pPr>
            <a:r>
              <a:rPr lang="en-US" sz="2800" b="1" dirty="0">
                <a:solidFill>
                  <a:srgbClr val="FFFF00"/>
                </a:solidFill>
                <a:latin typeface="Calibri" panose="020F0502020204030204" pitchFamily="34" charset="0"/>
                <a:cs typeface="Calibri" panose="020F0502020204030204" pitchFamily="34" charset="0"/>
              </a:rPr>
              <a:t>3) Write a Letter to the Editor or Submit a Guest Commentary to your Local Newspaper</a:t>
            </a:r>
          </a:p>
          <a:p>
            <a:pPr marL="0" indent="0">
              <a:buNone/>
            </a:pPr>
            <a:r>
              <a:rPr lang="en-US" sz="2800" b="1" dirty="0">
                <a:solidFill>
                  <a:srgbClr val="FFFF00"/>
                </a:solidFill>
                <a:latin typeface="Calibri" panose="020F0502020204030204" pitchFamily="34" charset="0"/>
                <a:cs typeface="Calibri" panose="020F0502020204030204" pitchFamily="34" charset="0"/>
              </a:rPr>
              <a:t>4) Make a Phone Call</a:t>
            </a:r>
          </a:p>
          <a:p>
            <a:pPr marL="0" indent="0">
              <a:buNone/>
            </a:pPr>
            <a:r>
              <a:rPr lang="en-US" sz="2800" b="1" dirty="0">
                <a:solidFill>
                  <a:srgbClr val="FFFF00"/>
                </a:solidFill>
                <a:latin typeface="Calibri" panose="020F0502020204030204" pitchFamily="34" charset="0"/>
                <a:cs typeface="Calibri" panose="020F0502020204030204" pitchFamily="34" charset="0"/>
              </a:rPr>
              <a:t>5) Visit your Elected Official in Person</a:t>
            </a:r>
          </a:p>
          <a:p>
            <a:endParaRPr lang="en-US" sz="2800" b="1" dirty="0">
              <a:solidFill>
                <a:schemeClr val="tx1"/>
              </a:solidFill>
              <a:latin typeface="Calibri" panose="020F0502020204030204" pitchFamily="34" charset="0"/>
              <a:cs typeface="Calibri" panose="020F0502020204030204" pitchFamily="34" charset="0"/>
            </a:endParaRPr>
          </a:p>
          <a:p>
            <a:endParaRPr lang="en-US" sz="2800" b="1" dirty="0">
              <a:solidFill>
                <a:schemeClr val="tx1"/>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9218612" y="-377735"/>
            <a:ext cx="2973388" cy="38554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8612" y="0"/>
            <a:ext cx="2973388" cy="4512116"/>
          </a:xfrm>
          <a:prstGeom prst="rect">
            <a:avLst/>
          </a:prstGeom>
        </p:spPr>
      </p:pic>
    </p:spTree>
    <p:extLst>
      <p:ext uri="{BB962C8B-B14F-4D97-AF65-F5344CB8AC3E}">
        <p14:creationId xmlns:p14="http://schemas.microsoft.com/office/powerpoint/2010/main" val="2104490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684212" y="4487332"/>
            <a:ext cx="9558218" cy="1507067"/>
          </a:xfrm>
        </p:spPr>
        <p:txBody>
          <a:bodyPr>
            <a:normAutofit fontScale="90000"/>
          </a:bodyPr>
          <a:lstStyle/>
          <a:p>
            <a:br>
              <a:rPr lang="en-US" b="1" dirty="0"/>
            </a:br>
            <a:br>
              <a:rPr lang="en-US" b="1" dirty="0"/>
            </a:br>
            <a:endParaRPr lang="en-US" b="1" dirty="0"/>
          </a:p>
        </p:txBody>
      </p:sp>
      <p:sp>
        <p:nvSpPr>
          <p:cNvPr id="3" name="Content Placeholder 2">
            <a:extLst>
              <a:ext uri="{FF2B5EF4-FFF2-40B4-BE49-F238E27FC236}">
                <a16:creationId xmlns:a16="http://schemas.microsoft.com/office/drawing/2014/main" id="{8A1D545C-69D6-4440-99E8-7820FA218DBE}"/>
              </a:ext>
            </a:extLst>
          </p:cNvPr>
          <p:cNvSpPr>
            <a:spLocks noGrp="1"/>
          </p:cNvSpPr>
          <p:nvPr>
            <p:ph sz="half" idx="1"/>
          </p:nvPr>
        </p:nvSpPr>
        <p:spPr>
          <a:xfrm>
            <a:off x="523183" y="103517"/>
            <a:ext cx="8449398" cy="2455653"/>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1.  Prepare a good advocacy fact sheet</a:t>
            </a:r>
          </a:p>
          <a:p>
            <a:pPr marL="0" indent="0">
              <a:buNone/>
            </a:pPr>
            <a:r>
              <a:rPr lang="en-US" sz="1400" b="1" dirty="0">
                <a:solidFill>
                  <a:schemeClr val="tx1"/>
                </a:solidFill>
                <a:latin typeface="Calibri" panose="020F0502020204030204" pitchFamily="34" charset="0"/>
                <a:cs typeface="Calibri" panose="020F0502020204030204" pitchFamily="34" charset="0"/>
              </a:rPr>
              <a:t>                                           </a:t>
            </a:r>
            <a:r>
              <a:rPr lang="en-US" sz="1800" b="1" u="sng" dirty="0">
                <a:solidFill>
                  <a:schemeClr val="tx1"/>
                </a:solidFill>
                <a:latin typeface="Calibri" panose="020F0502020204030204" pitchFamily="34" charset="0"/>
                <a:cs typeface="Calibri" panose="020F0502020204030204" pitchFamily="34" charset="0"/>
              </a:rPr>
              <a:t>The purpose of a fact sheet: </a:t>
            </a:r>
          </a:p>
          <a:p>
            <a:pPr marL="0" indent="0">
              <a:buNone/>
            </a:pPr>
            <a:r>
              <a:rPr lang="en-US" sz="1400" b="1" dirty="0">
                <a:solidFill>
                  <a:schemeClr val="tx1"/>
                </a:solidFill>
                <a:latin typeface="Calibri" panose="020F0502020204030204" pitchFamily="34" charset="0"/>
                <a:cs typeface="Calibri" panose="020F0502020204030204" pitchFamily="34" charset="0"/>
              </a:rPr>
              <a:t>• Present the facts: key statistics, figures or comparisons. </a:t>
            </a:r>
          </a:p>
          <a:p>
            <a:pPr marL="0" indent="0">
              <a:buNone/>
            </a:pPr>
            <a:r>
              <a:rPr lang="en-US" sz="1400" b="1" dirty="0">
                <a:solidFill>
                  <a:schemeClr val="tx1"/>
                </a:solidFill>
                <a:latin typeface="Calibri" panose="020F0502020204030204" pitchFamily="34" charset="0"/>
                <a:cs typeface="Calibri" panose="020F0502020204030204" pitchFamily="34" charset="0"/>
              </a:rPr>
              <a:t>• Identify a group with a particular issue </a:t>
            </a:r>
          </a:p>
          <a:p>
            <a:pPr marL="0" indent="0">
              <a:buNone/>
            </a:pPr>
            <a:r>
              <a:rPr lang="en-US" sz="1400" b="1" dirty="0">
                <a:solidFill>
                  <a:schemeClr val="tx1"/>
                </a:solidFill>
                <a:latin typeface="Calibri" panose="020F0502020204030204" pitchFamily="34" charset="0"/>
                <a:cs typeface="Calibri" panose="020F0502020204030204" pitchFamily="34" charset="0"/>
              </a:rPr>
              <a:t>• Provide answers to common questions about the issues (Fact sheets are often in a  Q &amp; A format.) </a:t>
            </a:r>
          </a:p>
          <a:p>
            <a:pPr marL="0" indent="0">
              <a:buNone/>
            </a:pPr>
            <a:r>
              <a:rPr lang="en-US" sz="1400" b="1" dirty="0">
                <a:solidFill>
                  <a:schemeClr val="tx1"/>
                </a:solidFill>
                <a:latin typeface="Calibri" panose="020F0502020204030204" pitchFamily="34" charset="0"/>
                <a:cs typeface="Calibri" panose="020F0502020204030204" pitchFamily="34" charset="0"/>
              </a:rPr>
              <a:t>• Show information using graphs, charts, or pictures </a:t>
            </a:r>
          </a:p>
          <a:p>
            <a:pPr marL="0" indent="0">
              <a:buNone/>
            </a:pPr>
            <a:r>
              <a:rPr lang="en-US" sz="1400" b="1" dirty="0">
                <a:solidFill>
                  <a:schemeClr val="tx1"/>
                </a:solidFill>
                <a:latin typeface="Calibri" panose="020F0502020204030204" pitchFamily="34" charset="0"/>
                <a:cs typeface="Calibri" panose="020F0502020204030204" pitchFamily="34" charset="0"/>
              </a:rPr>
              <a:t>• Inform, persuade or educate </a:t>
            </a:r>
          </a:p>
          <a:p>
            <a:pPr marL="0" indent="0">
              <a:buNone/>
            </a:pPr>
            <a:r>
              <a:rPr lang="en-US" sz="1400" b="1" dirty="0">
                <a:solidFill>
                  <a:schemeClr val="tx1"/>
                </a:solidFill>
                <a:latin typeface="Calibri" panose="020F0502020204030204" pitchFamily="34" charset="0"/>
                <a:cs typeface="Calibri" panose="020F0502020204030204" pitchFamily="34" charset="0"/>
              </a:rPr>
              <a:t>• Make an argument for a particular policy</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r>
              <a:rPr lang="en-US" sz="1400" b="1" dirty="0">
                <a:solidFill>
                  <a:schemeClr val="tx1"/>
                </a:solidFill>
                <a:latin typeface="Calibri" panose="020F0502020204030204" pitchFamily="34" charset="0"/>
                <a:cs typeface="Calibri" panose="020F0502020204030204" pitchFamily="34" charset="0"/>
              </a:rPr>
              <a:t>                                             </a:t>
            </a:r>
            <a:r>
              <a:rPr lang="en-US" sz="1800" b="1" u="sng" dirty="0">
                <a:solidFill>
                  <a:schemeClr val="tx1"/>
                </a:solidFill>
                <a:latin typeface="Calibri" panose="020F0502020204030204" pitchFamily="34" charset="0"/>
                <a:cs typeface="Calibri" panose="020F0502020204030204" pitchFamily="34" charset="0"/>
              </a:rPr>
              <a:t>A good advocacy fact sheet: </a:t>
            </a:r>
          </a:p>
          <a:p>
            <a:pPr marL="0" indent="0">
              <a:buNone/>
            </a:pPr>
            <a:r>
              <a:rPr lang="en-US" sz="1400" b="1" dirty="0">
                <a:solidFill>
                  <a:schemeClr val="tx1"/>
                </a:solidFill>
                <a:latin typeface="Calibri" panose="020F0502020204030204" pitchFamily="34" charset="0"/>
                <a:cs typeface="Calibri" panose="020F0502020204030204" pitchFamily="34" charset="0"/>
              </a:rPr>
              <a:t>• Is only one to two pages long </a:t>
            </a:r>
          </a:p>
          <a:p>
            <a:pPr marL="0" indent="0">
              <a:buNone/>
            </a:pPr>
            <a:r>
              <a:rPr lang="en-US" sz="1400" b="1" dirty="0">
                <a:solidFill>
                  <a:schemeClr val="tx1"/>
                </a:solidFill>
                <a:latin typeface="Calibri" panose="020F0502020204030204" pitchFamily="34" charset="0"/>
                <a:cs typeface="Calibri" panose="020F0502020204030204" pitchFamily="34" charset="0"/>
              </a:rPr>
              <a:t>• Doesn’t use long sentences or wordy paragraphs </a:t>
            </a:r>
          </a:p>
          <a:p>
            <a:pPr marL="0" indent="0">
              <a:buNone/>
            </a:pPr>
            <a:r>
              <a:rPr lang="en-US" sz="1400" b="1" dirty="0">
                <a:solidFill>
                  <a:schemeClr val="tx1"/>
                </a:solidFill>
                <a:latin typeface="Calibri" panose="020F0502020204030204" pitchFamily="34" charset="0"/>
                <a:cs typeface="Calibri" panose="020F0502020204030204" pitchFamily="34" charset="0"/>
              </a:rPr>
              <a:t>• Is easy to read, with sub-heads, bullet points and graphics </a:t>
            </a:r>
          </a:p>
          <a:p>
            <a:pPr marL="0" indent="0">
              <a:buNone/>
            </a:pPr>
            <a:r>
              <a:rPr lang="en-US" sz="1400" b="1" dirty="0">
                <a:solidFill>
                  <a:schemeClr val="tx1"/>
                </a:solidFill>
                <a:latin typeface="Calibri" panose="020F0502020204030204" pitchFamily="34" charset="0"/>
                <a:cs typeface="Calibri" panose="020F0502020204030204" pitchFamily="34" charset="0"/>
              </a:rPr>
              <a:t>• Includes only the most compelling, useful statistics and does not exaggerate </a:t>
            </a:r>
          </a:p>
          <a:p>
            <a:pPr marL="0" indent="0">
              <a:buNone/>
            </a:pPr>
            <a:r>
              <a:rPr lang="en-US" sz="1400" b="1" dirty="0">
                <a:solidFill>
                  <a:schemeClr val="tx1"/>
                </a:solidFill>
                <a:latin typeface="Calibri" panose="020F0502020204030204" pitchFamily="34" charset="0"/>
                <a:cs typeface="Calibri" panose="020F0502020204030204" pitchFamily="34" charset="0"/>
              </a:rPr>
              <a:t>• Has a specific call to action (Be clear about what you want readers to do.) </a:t>
            </a:r>
          </a:p>
          <a:p>
            <a:pPr marL="0" indent="0">
              <a:buNone/>
            </a:pPr>
            <a:r>
              <a:rPr lang="en-US" sz="1400" b="1" dirty="0">
                <a:solidFill>
                  <a:schemeClr val="tx1"/>
                </a:solidFill>
                <a:latin typeface="Calibri" panose="020F0502020204030204" pitchFamily="34" charset="0"/>
                <a:cs typeface="Calibri" panose="020F0502020204030204" pitchFamily="34" charset="0"/>
              </a:rPr>
              <a:t>• Includes contact information of the organizing group</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r>
              <a:rPr lang="en-US" sz="3600" b="1" dirty="0">
                <a:solidFill>
                  <a:schemeClr val="tx1"/>
                </a:solidFill>
                <a:latin typeface="Calibri" panose="020F0502020204030204" pitchFamily="34" charset="0"/>
                <a:cs typeface="Calibri" panose="020F0502020204030204" pitchFamily="34" charset="0"/>
              </a:rPr>
              <a:t>FIVE PRACTICAL ADVOCACY TOOLS</a:t>
            </a:r>
          </a:p>
          <a:p>
            <a:pPr marL="0" indent="0">
              <a:buNone/>
            </a:pPr>
            <a:r>
              <a:rPr lang="en-US" sz="1400" b="1" dirty="0">
                <a:solidFill>
                  <a:schemeClr val="tx1"/>
                </a:solidFill>
                <a:latin typeface="Calibri" panose="020F0502020204030204" pitchFamily="34" charset="0"/>
                <a:cs typeface="Calibri" panose="020F0502020204030204" pitchFamily="34" charset="0"/>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930" y="2012831"/>
            <a:ext cx="2260273" cy="2378381"/>
          </a:xfrm>
          <a:prstGeom prst="rect">
            <a:avLst/>
          </a:prstGeom>
        </p:spPr>
      </p:pic>
      <p:pic>
        <p:nvPicPr>
          <p:cNvPr id="4" name="Picture 3"/>
          <p:cNvPicPr>
            <a:picLocks noChangeAspect="1"/>
          </p:cNvPicPr>
          <p:nvPr/>
        </p:nvPicPr>
        <p:blipFill>
          <a:blip r:embed="rId3"/>
          <a:stretch>
            <a:fillRect/>
          </a:stretch>
        </p:blipFill>
        <p:spPr>
          <a:xfrm>
            <a:off x="9227155" y="-359090"/>
            <a:ext cx="3011556" cy="390489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355" y="0"/>
            <a:ext cx="3933645" cy="5969304"/>
          </a:xfrm>
          <a:prstGeom prst="rect">
            <a:avLst/>
          </a:prstGeom>
        </p:spPr>
      </p:pic>
    </p:spTree>
    <p:extLst>
      <p:ext uri="{BB962C8B-B14F-4D97-AF65-F5344CB8AC3E}">
        <p14:creationId xmlns:p14="http://schemas.microsoft.com/office/powerpoint/2010/main" val="108424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307975" y="4953158"/>
            <a:ext cx="8534400" cy="1507067"/>
          </a:xfrm>
        </p:spPr>
        <p:txBody>
          <a:bodyPr>
            <a:normAutofit fontScale="90000"/>
          </a:bodyPr>
          <a:lstStyle/>
          <a:p>
            <a:br>
              <a:rPr lang="en-US" b="1" dirty="0"/>
            </a:br>
            <a:br>
              <a:rPr lang="en-US" b="1" dirty="0"/>
            </a:br>
            <a:br>
              <a:rPr lang="en-US" b="1" dirty="0"/>
            </a:br>
            <a:r>
              <a:rPr lang="en-US" b="1" dirty="0"/>
              <a:t>Five practical advocacy tools</a:t>
            </a:r>
          </a:p>
        </p:txBody>
      </p:sp>
      <p:sp>
        <p:nvSpPr>
          <p:cNvPr id="3" name="Content Placeholder 2">
            <a:extLst>
              <a:ext uri="{FF2B5EF4-FFF2-40B4-BE49-F238E27FC236}">
                <a16:creationId xmlns:a16="http://schemas.microsoft.com/office/drawing/2014/main" id="{8A1D545C-69D6-4440-99E8-7820FA218DBE}"/>
              </a:ext>
            </a:extLst>
          </p:cNvPr>
          <p:cNvSpPr>
            <a:spLocks noGrp="1"/>
          </p:cNvSpPr>
          <p:nvPr>
            <p:ph sz="half" idx="1"/>
          </p:nvPr>
        </p:nvSpPr>
        <p:spPr>
          <a:xfrm>
            <a:off x="307976" y="260230"/>
            <a:ext cx="8036644" cy="5625088"/>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2. Utilize Social Media</a:t>
            </a:r>
          </a:p>
          <a:p>
            <a:pPr marL="0" indent="0">
              <a:buNone/>
            </a:pPr>
            <a:r>
              <a:rPr lang="en-US" b="1" dirty="0">
                <a:solidFill>
                  <a:schemeClr val="tx1"/>
                </a:solidFill>
                <a:latin typeface="Calibri" panose="020F0502020204030204" pitchFamily="34" charset="0"/>
                <a:cs typeface="Calibri" panose="020F0502020204030204" pitchFamily="34" charset="0"/>
              </a:rPr>
              <a:t>A tweet with the right hashtag; a Facebook event page, status change or well-promoted update; an Instagram photo can speak a thousand words; or a blog discussion can generate a virtual “buzz” that manifests itself into true momentum. If you are not using social media to promote your cause, START!!!</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                  </a:t>
            </a:r>
            <a:r>
              <a:rPr lang="en-US" b="1" u="sng" dirty="0">
                <a:solidFill>
                  <a:schemeClr val="tx1"/>
                </a:solidFill>
                <a:latin typeface="Calibri" panose="020F0502020204030204" pitchFamily="34" charset="0"/>
                <a:cs typeface="Calibri" panose="020F0502020204030204" pitchFamily="34" charset="0"/>
              </a:rPr>
              <a:t>Good news about social media:  It’s FREE! </a:t>
            </a:r>
          </a:p>
          <a:p>
            <a:pPr marL="0" indent="0">
              <a:buNone/>
            </a:pPr>
            <a:r>
              <a:rPr lang="en-US" b="1" dirty="0">
                <a:solidFill>
                  <a:schemeClr val="tx1"/>
                </a:solidFill>
                <a:latin typeface="Calibri" panose="020F0502020204030204" pitchFamily="34" charset="0"/>
                <a:cs typeface="Calibri" panose="020F0502020204030204" pitchFamily="34" charset="0"/>
              </a:rPr>
              <a:t>• Ease and accessibility for everyone - mobile devices, Wi-Fi, etc. </a:t>
            </a:r>
          </a:p>
          <a:p>
            <a:pPr marL="0" indent="0">
              <a:buNone/>
            </a:pPr>
            <a:r>
              <a:rPr lang="en-US" b="1" dirty="0">
                <a:solidFill>
                  <a:schemeClr val="tx1"/>
                </a:solidFill>
                <a:latin typeface="Calibri" panose="020F0502020204030204" pitchFamily="34" charset="0"/>
                <a:cs typeface="Calibri" panose="020F0502020204030204" pitchFamily="34" charset="0"/>
              </a:rPr>
              <a:t>• Speed in creating awareness - quick check online gets attention </a:t>
            </a:r>
          </a:p>
          <a:p>
            <a:pPr marL="0" indent="0">
              <a:buNone/>
            </a:pPr>
            <a:r>
              <a:rPr lang="en-US" b="1" dirty="0">
                <a:solidFill>
                  <a:schemeClr val="tx1"/>
                </a:solidFill>
                <a:latin typeface="Calibri" panose="020F0502020204030204" pitchFamily="34" charset="0"/>
                <a:cs typeface="Calibri" panose="020F0502020204030204" pitchFamily="34" charset="0"/>
              </a:rPr>
              <a:t>• Connections and reach of the posts - broad scale for target audiences</a:t>
            </a:r>
          </a:p>
          <a:p>
            <a:pPr marL="0" indent="0">
              <a:buNone/>
            </a:pPr>
            <a:r>
              <a:rPr lang="en-US" b="1" dirty="0">
                <a:solidFill>
                  <a:schemeClr val="tx1"/>
                </a:solidFill>
                <a:latin typeface="Calibri" panose="020F0502020204030204" pitchFamily="34" charset="0"/>
                <a:cs typeface="Calibri" panose="020F0502020204030204" pitchFamily="34" charset="0"/>
              </a:rPr>
              <a:t>                  Challenges of social media: Social media is often misused because many advocates are unaware of how to efficiently and effectively get a simplified but powerful message out to the public!</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endParaRPr lang="en-US" sz="1400" b="1" dirty="0">
              <a:solidFill>
                <a:schemeClr val="tx1"/>
              </a:solidFill>
              <a:latin typeface="Calibri" panose="020F0502020204030204" pitchFamily="34" charset="0"/>
              <a:cs typeface="Calibri" panose="020F0502020204030204" pitchFamily="34" charset="0"/>
            </a:endParaRPr>
          </a:p>
        </p:txBody>
      </p:sp>
      <p:sp>
        <p:nvSpPr>
          <p:cNvPr id="5" name="AutoShape 2" descr="Image result for facebook twitter inst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facebook twitter instagr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facebook twitter instagr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3722" y="5885318"/>
            <a:ext cx="3687162" cy="824122"/>
          </a:xfrm>
          <a:prstGeom prst="rect">
            <a:avLst/>
          </a:prstGeom>
        </p:spPr>
      </p:pic>
      <p:pic>
        <p:nvPicPr>
          <p:cNvPr id="4" name="Picture 3"/>
          <p:cNvPicPr>
            <a:picLocks noChangeAspect="1"/>
          </p:cNvPicPr>
          <p:nvPr/>
        </p:nvPicPr>
        <p:blipFill>
          <a:blip r:embed="rId4"/>
          <a:stretch>
            <a:fillRect/>
          </a:stretch>
        </p:blipFill>
        <p:spPr>
          <a:xfrm>
            <a:off x="9218612" y="-247980"/>
            <a:ext cx="3003217" cy="389407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169" y="7937"/>
            <a:ext cx="3742831" cy="5679746"/>
          </a:xfrm>
          <a:prstGeom prst="rect">
            <a:avLst/>
          </a:prstGeom>
        </p:spPr>
      </p:pic>
    </p:spTree>
    <p:extLst>
      <p:ext uri="{BB962C8B-B14F-4D97-AF65-F5344CB8AC3E}">
        <p14:creationId xmlns:p14="http://schemas.microsoft.com/office/powerpoint/2010/main" val="3147626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906218"/>
            <a:ext cx="8534400" cy="1081177"/>
          </a:xfrm>
        </p:spPr>
        <p:txBody>
          <a:bodyPr>
            <a:normAutofit fontScale="90000"/>
          </a:bodyPr>
          <a:lstStyle/>
          <a:p>
            <a:r>
              <a:rPr lang="en-US" sz="4000" b="1" dirty="0">
                <a:latin typeface="Calibri" panose="020F0502020204030204" pitchFamily="34" charset="0"/>
                <a:cs typeface="Calibri" panose="020F0502020204030204" pitchFamily="34" charset="0"/>
              </a:rPr>
              <a:t>FIVE PRACTICAL ADVOCACY TOOLS</a:t>
            </a:r>
            <a:br>
              <a:rPr lang="en-US" b="1" dirty="0">
                <a:latin typeface="Calibri" panose="020F0502020204030204" pitchFamily="34" charset="0"/>
                <a:cs typeface="Calibri" panose="020F0502020204030204" pitchFamily="34" charset="0"/>
              </a:rPr>
            </a:br>
            <a:endParaRPr lang="en-US" dirty="0"/>
          </a:p>
        </p:txBody>
      </p:sp>
      <p:sp>
        <p:nvSpPr>
          <p:cNvPr id="3" name="Content Placeholder 2"/>
          <p:cNvSpPr>
            <a:spLocks noGrp="1"/>
          </p:cNvSpPr>
          <p:nvPr>
            <p:ph sz="half" idx="1"/>
          </p:nvPr>
        </p:nvSpPr>
        <p:spPr>
          <a:xfrm>
            <a:off x="684211" y="161026"/>
            <a:ext cx="7751866" cy="5400136"/>
          </a:xfrm>
        </p:spPr>
        <p:txBody>
          <a:bodyPr>
            <a:normAutofit fontScale="92500"/>
          </a:bodyPr>
          <a:lstStyle/>
          <a:p>
            <a:pPr marL="0" lvl="0" indent="0">
              <a:buClr>
                <a:prstClr val="white"/>
              </a:buClr>
              <a:buNone/>
            </a:pPr>
            <a:r>
              <a:rPr lang="en-US" sz="2400" b="1" dirty="0">
                <a:solidFill>
                  <a:srgbClr val="FFFF00"/>
                </a:solidFill>
                <a:latin typeface="Calibri" panose="020F0502020204030204" pitchFamily="34" charset="0"/>
                <a:cs typeface="Calibri" panose="020F0502020204030204" pitchFamily="34" charset="0"/>
              </a:rPr>
              <a:t>2. Utilize Social Media, continued</a:t>
            </a:r>
          </a:p>
          <a:p>
            <a:pPr marL="0" lvl="0" indent="0">
              <a:buClr>
                <a:prstClr val="white"/>
              </a:buClr>
              <a:buNone/>
            </a:pPr>
            <a:r>
              <a:rPr lang="en-US" sz="1350" b="1" dirty="0">
                <a:solidFill>
                  <a:prstClr val="white"/>
                </a:solidFill>
                <a:latin typeface="Calibri" panose="020F0502020204030204" pitchFamily="34" charset="0"/>
                <a:cs typeface="Calibri" panose="020F0502020204030204" pitchFamily="34" charset="0"/>
              </a:rPr>
              <a:t> </a:t>
            </a:r>
          </a:p>
          <a:p>
            <a:pPr marL="0" lvl="0" indent="0">
              <a:buClr>
                <a:prstClr val="white"/>
              </a:buClr>
              <a:buNone/>
            </a:pPr>
            <a:r>
              <a:rPr lang="en-US" sz="1800" b="1" u="sng" dirty="0">
                <a:solidFill>
                  <a:prstClr val="white"/>
                </a:solidFill>
                <a:latin typeface="Calibri" panose="020F0502020204030204" pitchFamily="34" charset="0"/>
                <a:cs typeface="Calibri" panose="020F0502020204030204" pitchFamily="34" charset="0"/>
              </a:rPr>
              <a:t>Tips for better results: </a:t>
            </a:r>
          </a:p>
          <a:p>
            <a:pPr marL="0" lvl="0" indent="0">
              <a:buClr>
                <a:prstClr val="white"/>
              </a:buClr>
              <a:buNone/>
            </a:pPr>
            <a:r>
              <a:rPr lang="en-US" sz="1600" b="1" dirty="0">
                <a:solidFill>
                  <a:prstClr val="white"/>
                </a:solidFill>
                <a:latin typeface="Calibri" panose="020F0502020204030204" pitchFamily="34" charset="0"/>
                <a:cs typeface="Calibri" panose="020F0502020204030204" pitchFamily="34" charset="0"/>
              </a:rPr>
              <a:t>• Know who to follow and how to get followed. </a:t>
            </a:r>
          </a:p>
          <a:p>
            <a:pPr marL="0" lvl="0" indent="0">
              <a:buClr>
                <a:prstClr val="white"/>
              </a:buClr>
              <a:buNone/>
            </a:pPr>
            <a:r>
              <a:rPr lang="en-US" sz="1600" b="1" dirty="0">
                <a:solidFill>
                  <a:prstClr val="white"/>
                </a:solidFill>
                <a:latin typeface="Calibri" panose="020F0502020204030204" pitchFamily="34" charset="0"/>
                <a:cs typeface="Calibri" panose="020F0502020204030204" pitchFamily="34" charset="0"/>
              </a:rPr>
              <a:t>• Make your posts relevant and concise. </a:t>
            </a:r>
          </a:p>
          <a:p>
            <a:pPr marL="0" lvl="0" indent="0">
              <a:buClr>
                <a:prstClr val="white"/>
              </a:buClr>
              <a:buNone/>
            </a:pPr>
            <a:r>
              <a:rPr lang="en-US" sz="1600" b="1" dirty="0">
                <a:solidFill>
                  <a:prstClr val="white"/>
                </a:solidFill>
                <a:latin typeface="Calibri" panose="020F0502020204030204" pitchFamily="34" charset="0"/>
                <a:cs typeface="Calibri" panose="020F0502020204030204" pitchFamily="34" charset="0"/>
              </a:rPr>
              <a:t>• Properly use mentions, Twitter handles of others and hashtags for specific buzz. </a:t>
            </a:r>
          </a:p>
          <a:p>
            <a:pPr marL="0" lvl="0" indent="0">
              <a:buClr>
                <a:prstClr val="white"/>
              </a:buClr>
              <a:buNone/>
            </a:pPr>
            <a:r>
              <a:rPr lang="en-US" sz="1600" b="1" dirty="0">
                <a:solidFill>
                  <a:prstClr val="white"/>
                </a:solidFill>
                <a:latin typeface="Calibri" panose="020F0502020204030204" pitchFamily="34" charset="0"/>
                <a:cs typeface="Calibri" panose="020F0502020204030204" pitchFamily="34" charset="0"/>
              </a:rPr>
              <a:t>• Be sure your social media posts are engaging followers in conversation. Ask them specific questions or prompt them to post pictures. It’s not just about your number of likes or followers, but that people are involved in your social media discussions. </a:t>
            </a:r>
          </a:p>
          <a:p>
            <a:pPr marL="0" lvl="0" indent="0">
              <a:buClr>
                <a:prstClr val="white"/>
              </a:buClr>
              <a:buNone/>
            </a:pPr>
            <a:r>
              <a:rPr lang="en-US" sz="1600" b="1" dirty="0">
                <a:solidFill>
                  <a:prstClr val="white"/>
                </a:solidFill>
                <a:latin typeface="Calibri" panose="020F0502020204030204" pitchFamily="34" charset="0"/>
                <a:cs typeface="Calibri" panose="020F0502020204030204" pitchFamily="34" charset="0"/>
              </a:rPr>
              <a:t>• Remember, practice makes perfect. Just maintain a constant social media presence and you’ll get better at it each day.</a:t>
            </a:r>
          </a:p>
          <a:p>
            <a:pPr marL="0" lvl="0" indent="0">
              <a:buClr>
                <a:prstClr val="white"/>
              </a:buClr>
              <a:buNone/>
            </a:pPr>
            <a:endParaRPr lang="en-US" sz="1600" b="1" dirty="0">
              <a:solidFill>
                <a:prstClr val="white"/>
              </a:solidFill>
              <a:latin typeface="Calibri" panose="020F0502020204030204" pitchFamily="34" charset="0"/>
              <a:cs typeface="Calibri" panose="020F0502020204030204" pitchFamily="34" charset="0"/>
            </a:endParaRPr>
          </a:p>
          <a:p>
            <a:pPr marL="0" lvl="0" indent="0">
              <a:buClr>
                <a:prstClr val="white"/>
              </a:buClr>
              <a:buNone/>
            </a:pPr>
            <a:r>
              <a:rPr lang="en-US" sz="3600" b="1" u="sng" dirty="0">
                <a:solidFill>
                  <a:prstClr val="white"/>
                </a:solidFill>
                <a:latin typeface="Calibri" panose="020F0502020204030204" pitchFamily="34" charset="0"/>
                <a:cs typeface="Calibri" panose="020F0502020204030204" pitchFamily="34" charset="0"/>
              </a:rPr>
              <a:t>KEEP YOUR COOL WHEN DISCUSSING ADVOCACY ISSUES ON SOCIAL MEDIA!!!!</a:t>
            </a:r>
            <a:endParaRPr lang="en-US" sz="36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218611" y="0"/>
            <a:ext cx="2982533" cy="4525992"/>
          </a:xfrm>
        </p:spPr>
      </p:pic>
      <p:pic>
        <p:nvPicPr>
          <p:cNvPr id="8" name="Picture 7"/>
          <p:cNvPicPr>
            <a:picLocks noChangeAspect="1"/>
          </p:cNvPicPr>
          <p:nvPr/>
        </p:nvPicPr>
        <p:blipFill>
          <a:blip r:embed="rId3"/>
          <a:stretch>
            <a:fillRect/>
          </a:stretch>
        </p:blipFill>
        <p:spPr>
          <a:xfrm>
            <a:off x="8987314" y="3840074"/>
            <a:ext cx="3025867" cy="301792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7314" y="7937"/>
            <a:ext cx="3204686" cy="4863111"/>
          </a:xfrm>
          <a:prstGeom prst="rect">
            <a:avLst/>
          </a:prstGeom>
        </p:spPr>
      </p:pic>
    </p:spTree>
    <p:extLst>
      <p:ext uri="{BB962C8B-B14F-4D97-AF65-F5344CB8AC3E}">
        <p14:creationId xmlns:p14="http://schemas.microsoft.com/office/powerpoint/2010/main" val="1914985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684211" y="5519527"/>
            <a:ext cx="8534400" cy="1037086"/>
          </a:xfrm>
        </p:spPr>
        <p:txBody>
          <a:bodyPr/>
          <a:lstStyle/>
          <a:p>
            <a:r>
              <a:rPr lang="en-US" b="1" dirty="0"/>
              <a:t>Five practical advocacy tools </a:t>
            </a:r>
          </a:p>
        </p:txBody>
      </p:sp>
      <p:sp>
        <p:nvSpPr>
          <p:cNvPr id="3" name="Content Placeholder 2">
            <a:extLst>
              <a:ext uri="{FF2B5EF4-FFF2-40B4-BE49-F238E27FC236}">
                <a16:creationId xmlns:a16="http://schemas.microsoft.com/office/drawing/2014/main" id="{8A1D545C-69D6-4440-99E8-7820FA218DBE}"/>
              </a:ext>
            </a:extLst>
          </p:cNvPr>
          <p:cNvSpPr>
            <a:spLocks noGrp="1"/>
          </p:cNvSpPr>
          <p:nvPr>
            <p:ph sz="half" idx="1"/>
          </p:nvPr>
        </p:nvSpPr>
        <p:spPr>
          <a:xfrm>
            <a:off x="270294" y="276045"/>
            <a:ext cx="8863315" cy="4211287"/>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3. Write a Letter to the Editor or Submit a Guest Commentary to your Local Newspaper</a:t>
            </a:r>
          </a:p>
          <a:p>
            <a:pPr marL="0" indent="0">
              <a:buNone/>
            </a:pPr>
            <a:r>
              <a:rPr lang="en-US" sz="1400" b="1" dirty="0">
                <a:solidFill>
                  <a:schemeClr val="tx1"/>
                </a:solidFill>
                <a:latin typeface="Calibri" panose="020F0502020204030204" pitchFamily="34" charset="0"/>
                <a:cs typeface="Calibri" panose="020F0502020204030204" pitchFamily="34" charset="0"/>
              </a:rPr>
              <a:t>Every Oklahoma newspaper publishes letters to the editor. While we know only a small percentage of newspaper readers scan the Editorial page, 100 percent of your community’s decision-makers read every editorial, guest column and letter to the editor.</a:t>
            </a:r>
          </a:p>
          <a:p>
            <a:pPr marL="0" indent="0">
              <a:buNone/>
            </a:pPr>
            <a:r>
              <a:rPr lang="en-US" sz="1400" b="1" dirty="0">
                <a:solidFill>
                  <a:schemeClr val="tx1"/>
                </a:solidFill>
                <a:latin typeface="Calibri" panose="020F0502020204030204" pitchFamily="34" charset="0"/>
                <a:cs typeface="Calibri" panose="020F0502020204030204" pitchFamily="34" charset="0"/>
              </a:rPr>
              <a:t>                              Key Tips for Successful Letters to the Editor and Guest Commentary </a:t>
            </a:r>
          </a:p>
          <a:p>
            <a:pPr marL="0" indent="0">
              <a:buNone/>
            </a:pPr>
            <a:r>
              <a:rPr lang="en-US" sz="1400" b="1" dirty="0">
                <a:solidFill>
                  <a:schemeClr val="tx1"/>
                </a:solidFill>
                <a:latin typeface="Calibri" panose="020F0502020204030204" pitchFamily="34" charset="0"/>
                <a:cs typeface="Calibri" panose="020F0502020204030204" pitchFamily="34" charset="0"/>
              </a:rPr>
              <a:t>• Use e-mail. </a:t>
            </a:r>
          </a:p>
          <a:p>
            <a:pPr marL="0" indent="0">
              <a:buNone/>
            </a:pPr>
            <a:r>
              <a:rPr lang="en-US" sz="1400" b="1" dirty="0">
                <a:solidFill>
                  <a:schemeClr val="tx1"/>
                </a:solidFill>
                <a:latin typeface="Calibri" panose="020F0502020204030204" pitchFamily="34" charset="0"/>
                <a:cs typeface="Calibri" panose="020F0502020204030204" pitchFamily="34" charset="0"/>
              </a:rPr>
              <a:t>• Refer to a recent news article or editorial in the first sentence of your letter. </a:t>
            </a:r>
          </a:p>
          <a:p>
            <a:pPr marL="0" indent="0">
              <a:buNone/>
            </a:pPr>
            <a:r>
              <a:rPr lang="en-US" sz="1400" b="1" dirty="0">
                <a:solidFill>
                  <a:schemeClr val="tx1"/>
                </a:solidFill>
                <a:latin typeface="Calibri" panose="020F0502020204030204" pitchFamily="34" charset="0"/>
                <a:cs typeface="Calibri" panose="020F0502020204030204" pitchFamily="34" charset="0"/>
              </a:rPr>
              <a:t>• Keep your letter concise: 4-5 paragraphs, 2-3 sentences each. </a:t>
            </a:r>
          </a:p>
          <a:p>
            <a:pPr marL="0" indent="0">
              <a:buNone/>
            </a:pPr>
            <a:r>
              <a:rPr lang="en-US" sz="1400" b="1" dirty="0">
                <a:solidFill>
                  <a:schemeClr val="tx1"/>
                </a:solidFill>
                <a:latin typeface="Calibri" panose="020F0502020204030204" pitchFamily="34" charset="0"/>
                <a:cs typeface="Calibri" panose="020F0502020204030204" pitchFamily="34" charset="0"/>
              </a:rPr>
              <a:t>• Do not take shots at political leaders by name. </a:t>
            </a:r>
          </a:p>
          <a:p>
            <a:pPr marL="0" indent="0">
              <a:buNone/>
            </a:pPr>
            <a:r>
              <a:rPr lang="en-US" sz="1400" b="1" dirty="0">
                <a:solidFill>
                  <a:schemeClr val="tx1"/>
                </a:solidFill>
                <a:latin typeface="Calibri" panose="020F0502020204030204" pitchFamily="34" charset="0"/>
                <a:cs typeface="Calibri" panose="020F0502020204030204" pitchFamily="34" charset="0"/>
              </a:rPr>
              <a:t>• Give readers a chance to understand your stake in the issues without getting too  personal. </a:t>
            </a:r>
          </a:p>
          <a:p>
            <a:pPr marL="0" indent="0">
              <a:buNone/>
            </a:pPr>
            <a:r>
              <a:rPr lang="en-US" sz="1400" b="1" dirty="0">
                <a:solidFill>
                  <a:schemeClr val="tx1"/>
                </a:solidFill>
                <a:latin typeface="Calibri" panose="020F0502020204030204" pitchFamily="34" charset="0"/>
                <a:cs typeface="Calibri" panose="020F0502020204030204" pitchFamily="34" charset="0"/>
              </a:rPr>
              <a:t>• Never miss a chance to say “Thank You” to a business leader, civic volunteer or political official who has provided extraordinary service. </a:t>
            </a:r>
          </a:p>
          <a:p>
            <a:pPr marL="0" indent="0">
              <a:buNone/>
            </a:pPr>
            <a:r>
              <a:rPr lang="en-US" sz="1400" b="1" dirty="0">
                <a:solidFill>
                  <a:schemeClr val="tx1"/>
                </a:solidFill>
                <a:latin typeface="Calibri" panose="020F0502020204030204" pitchFamily="34" charset="0"/>
                <a:cs typeface="Calibri" panose="020F0502020204030204" pitchFamily="34" charset="0"/>
              </a:rPr>
              <a:t>• If you have more to say than a letter permits, you may consider submitting a guest column. Call the editorial page editor and ask for the paper’s specifications (re: length limitations and best timing for submittal). You may e-mail a photo as well, if requested. Make sure the photo is a current, clear and  well-composed headshot.</a:t>
            </a:r>
          </a:p>
        </p:txBody>
      </p:sp>
      <p:pic>
        <p:nvPicPr>
          <p:cNvPr id="1026" name="Picture 2" descr="Image result for newspaper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7266" y="4719338"/>
            <a:ext cx="238125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9218611" y="-286659"/>
            <a:ext cx="2993128" cy="388099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3783" y="0"/>
            <a:ext cx="2988217" cy="4534619"/>
          </a:xfrm>
          <a:prstGeom prst="rect">
            <a:avLst/>
          </a:prstGeom>
        </p:spPr>
      </p:pic>
    </p:spTree>
    <p:extLst>
      <p:ext uri="{BB962C8B-B14F-4D97-AF65-F5344CB8AC3E}">
        <p14:creationId xmlns:p14="http://schemas.microsoft.com/office/powerpoint/2010/main" val="3139618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p:txBody>
          <a:bodyPr>
            <a:normAutofit fontScale="90000"/>
          </a:bodyPr>
          <a:lstStyle/>
          <a:p>
            <a:br>
              <a:rPr lang="en-US" b="1" dirty="0"/>
            </a:br>
            <a:br>
              <a:rPr lang="en-US" b="1" dirty="0"/>
            </a:br>
            <a:br>
              <a:rPr lang="en-US" b="1" dirty="0"/>
            </a:br>
            <a:r>
              <a:rPr lang="en-US" b="1" dirty="0"/>
              <a:t>five Practical advocacy Tools</a:t>
            </a:r>
          </a:p>
        </p:txBody>
      </p:sp>
      <p:sp>
        <p:nvSpPr>
          <p:cNvPr id="5" name="Content Placeholder 2">
            <a:extLst>
              <a:ext uri="{FF2B5EF4-FFF2-40B4-BE49-F238E27FC236}">
                <a16:creationId xmlns:a16="http://schemas.microsoft.com/office/drawing/2014/main" id="{8A1D545C-69D6-4440-99E8-7820FA218DBE}"/>
              </a:ext>
            </a:extLst>
          </p:cNvPr>
          <p:cNvSpPr>
            <a:spLocks noGrp="1"/>
          </p:cNvSpPr>
          <p:nvPr>
            <p:ph sz="half" idx="1"/>
          </p:nvPr>
        </p:nvSpPr>
        <p:spPr>
          <a:xfrm>
            <a:off x="684211" y="685800"/>
            <a:ext cx="8449398" cy="3801532"/>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4. Make a Phone Call</a:t>
            </a:r>
          </a:p>
          <a:p>
            <a:pPr marL="0" indent="0">
              <a:buNone/>
            </a:pPr>
            <a:r>
              <a:rPr lang="en-US" sz="1400" b="1" dirty="0">
                <a:solidFill>
                  <a:schemeClr val="tx1"/>
                </a:solidFill>
                <a:latin typeface="Calibri" panose="020F0502020204030204" pitchFamily="34" charset="0"/>
                <a:cs typeface="Calibri" panose="020F0502020204030204" pitchFamily="34" charset="0"/>
              </a:rPr>
              <a:t>You can call elected officials at their office or contact them at home. They represent you and should be easily accessible to you. Lists of local elected officials, including school board members, city council members, state legislators and statewide elected officials, can often be found on government websites:</a:t>
            </a:r>
          </a:p>
          <a:p>
            <a:pPr marL="0" indent="0">
              <a:buNone/>
            </a:pPr>
            <a:r>
              <a:rPr lang="en-US" sz="1400" b="1" dirty="0">
                <a:solidFill>
                  <a:schemeClr val="tx1"/>
                </a:solidFill>
                <a:latin typeface="Calibri" panose="020F0502020204030204" pitchFamily="34" charset="0"/>
                <a:cs typeface="Calibri" panose="020F0502020204030204" pitchFamily="34" charset="0"/>
              </a:rPr>
              <a:t>Tips for Calling Your Elected Official: </a:t>
            </a:r>
          </a:p>
          <a:p>
            <a:pPr marL="0" indent="0">
              <a:buNone/>
            </a:pPr>
            <a:r>
              <a:rPr lang="en-US" sz="1400" b="1" dirty="0">
                <a:solidFill>
                  <a:schemeClr val="tx1"/>
                </a:solidFill>
                <a:latin typeface="Calibri" panose="020F0502020204030204" pitchFamily="34" charset="0"/>
                <a:cs typeface="Calibri" panose="020F0502020204030204" pitchFamily="34" charset="0"/>
              </a:rPr>
              <a:t>• Identify the issue you wish to talk about by name. </a:t>
            </a:r>
          </a:p>
          <a:p>
            <a:pPr marL="0" indent="0">
              <a:buNone/>
            </a:pPr>
            <a:r>
              <a:rPr lang="en-US" sz="1400" b="1" dirty="0">
                <a:solidFill>
                  <a:schemeClr val="tx1"/>
                </a:solidFill>
                <a:latin typeface="Calibri" panose="020F0502020204030204" pitchFamily="34" charset="0"/>
                <a:cs typeface="Calibri" panose="020F0502020204030204" pitchFamily="34" charset="0"/>
              </a:rPr>
              <a:t>• Briefly state your position and how you would like your elected official to vote. </a:t>
            </a:r>
          </a:p>
          <a:p>
            <a:pPr marL="0" indent="0">
              <a:buNone/>
            </a:pPr>
            <a:r>
              <a:rPr lang="en-US" sz="1400" b="1" dirty="0">
                <a:solidFill>
                  <a:schemeClr val="tx1"/>
                </a:solidFill>
                <a:latin typeface="Calibri" panose="020F0502020204030204" pitchFamily="34" charset="0"/>
                <a:cs typeface="Calibri" panose="020F0502020204030204" pitchFamily="34" charset="0"/>
              </a:rPr>
              <a:t>• Ask for your elected official’s stance on the issue. </a:t>
            </a:r>
          </a:p>
          <a:p>
            <a:pPr marL="0" indent="0">
              <a:buNone/>
            </a:pPr>
            <a:r>
              <a:rPr lang="en-US" sz="1400" b="1" dirty="0">
                <a:solidFill>
                  <a:schemeClr val="tx1"/>
                </a:solidFill>
                <a:latin typeface="Calibri" panose="020F0502020204030204" pitchFamily="34" charset="0"/>
                <a:cs typeface="Calibri" panose="020F0502020204030204" pitchFamily="34" charset="0"/>
              </a:rPr>
              <a:t>• Don’t argue if the elected official has an opposing view or hasn’t yet decided. </a:t>
            </a:r>
          </a:p>
          <a:p>
            <a:pPr marL="0" indent="0">
              <a:buNone/>
            </a:pPr>
            <a:r>
              <a:rPr lang="en-US" sz="1400" b="1" dirty="0">
                <a:solidFill>
                  <a:schemeClr val="tx1"/>
                </a:solidFill>
                <a:latin typeface="Calibri" panose="020F0502020204030204" pitchFamily="34" charset="0"/>
                <a:cs typeface="Calibri" panose="020F0502020204030204" pitchFamily="34" charset="0"/>
              </a:rPr>
              <a:t>• If you don’t know the answer to a question, do not guess. Simply say you don’t know, but that you will find out and get back with her/him with the information. </a:t>
            </a:r>
          </a:p>
          <a:p>
            <a:pPr marL="0" indent="0">
              <a:buNone/>
            </a:pPr>
            <a:r>
              <a:rPr lang="en-US" sz="1400" b="1" dirty="0">
                <a:solidFill>
                  <a:schemeClr val="tx1"/>
                </a:solidFill>
                <a:latin typeface="Calibri" panose="020F0502020204030204" pitchFamily="34" charset="0"/>
                <a:cs typeface="Calibri" panose="020F0502020204030204" pitchFamily="34" charset="0"/>
              </a:rPr>
              <a:t>• If elected officials or their staff need more information, supply it as quickly as possible. </a:t>
            </a:r>
          </a:p>
          <a:p>
            <a:pPr marL="0" indent="0">
              <a:buNone/>
            </a:pPr>
            <a:r>
              <a:rPr lang="en-US" sz="1400" b="1" dirty="0">
                <a:solidFill>
                  <a:schemeClr val="tx1"/>
                </a:solidFill>
                <a:latin typeface="Calibri" panose="020F0502020204030204" pitchFamily="34" charset="0"/>
                <a:cs typeface="Calibri" panose="020F0502020204030204" pitchFamily="34" charset="0"/>
              </a:rPr>
              <a:t>• </a:t>
            </a:r>
            <a:r>
              <a:rPr lang="en-US" sz="1400" b="1" u="sng" dirty="0">
                <a:solidFill>
                  <a:schemeClr val="tx1"/>
                </a:solidFill>
                <a:latin typeface="Calibri" panose="020F0502020204030204" pitchFamily="34" charset="0"/>
                <a:cs typeface="Calibri" panose="020F0502020204030204" pitchFamily="34" charset="0"/>
              </a:rPr>
              <a:t>Never be abusive or use threats. </a:t>
            </a:r>
          </a:p>
          <a:p>
            <a:pPr marL="0" indent="0">
              <a:buNone/>
            </a:pPr>
            <a:r>
              <a:rPr lang="en-US" sz="1400" b="1" dirty="0">
                <a:solidFill>
                  <a:schemeClr val="tx1"/>
                </a:solidFill>
                <a:latin typeface="Calibri" panose="020F0502020204030204" pitchFamily="34" charset="0"/>
                <a:cs typeface="Calibri" panose="020F0502020204030204" pitchFamily="34" charset="0"/>
              </a:rPr>
              <a:t>• Follow up your call with a note restating your position and thanking them for their time.</a:t>
            </a:r>
          </a:p>
        </p:txBody>
      </p:sp>
      <p:pic>
        <p:nvPicPr>
          <p:cNvPr id="3076" name="Picture 4" descr="Image result for telephone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381" y="4613784"/>
            <a:ext cx="2742372" cy="21378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9218612" y="-105973"/>
            <a:ext cx="2982402" cy="386708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3258" y="0"/>
            <a:ext cx="2978742" cy="4520241"/>
          </a:xfrm>
          <a:prstGeom prst="rect">
            <a:avLst/>
          </a:prstGeom>
        </p:spPr>
      </p:pic>
    </p:spTree>
    <p:extLst>
      <p:ext uri="{BB962C8B-B14F-4D97-AF65-F5344CB8AC3E}">
        <p14:creationId xmlns:p14="http://schemas.microsoft.com/office/powerpoint/2010/main" val="3204287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43" y="5518963"/>
            <a:ext cx="8534400" cy="1507067"/>
          </a:xfrm>
        </p:spPr>
        <p:txBody>
          <a:bodyPr/>
          <a:lstStyle/>
          <a:p>
            <a:r>
              <a:rPr lang="en-US" b="1" dirty="0"/>
              <a:t>five Practical advocacy Tools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218612" y="0"/>
            <a:ext cx="2973388" cy="4512118"/>
          </a:xfrm>
        </p:spPr>
      </p:pic>
      <p:sp>
        <p:nvSpPr>
          <p:cNvPr id="4" name="Content Placeholder 3"/>
          <p:cNvSpPr>
            <a:spLocks noGrp="1"/>
          </p:cNvSpPr>
          <p:nvPr>
            <p:ph sz="half" idx="2"/>
          </p:nvPr>
        </p:nvSpPr>
        <p:spPr>
          <a:xfrm>
            <a:off x="263769" y="289206"/>
            <a:ext cx="8850923" cy="5507856"/>
          </a:xfrm>
        </p:spPr>
        <p:txBody>
          <a:bodyPr>
            <a:normAutofit fontScale="85000" lnSpcReduction="20000"/>
          </a:bodyPr>
          <a:lstStyle/>
          <a:p>
            <a:pPr marL="0" indent="0">
              <a:buNone/>
            </a:pPr>
            <a:r>
              <a:rPr lang="en-US" sz="2800" b="1" dirty="0">
                <a:solidFill>
                  <a:srgbClr val="FFFF00"/>
                </a:solidFill>
                <a:latin typeface="Calibri" panose="020F0502020204030204" pitchFamily="34" charset="0"/>
                <a:cs typeface="Calibri" panose="020F0502020204030204" pitchFamily="34" charset="0"/>
              </a:rPr>
              <a:t>Make a Phone Call, continued</a:t>
            </a:r>
          </a:p>
          <a:p>
            <a:pPr marL="0" indent="0">
              <a:buNone/>
            </a:pPr>
            <a:r>
              <a:rPr lang="en-US" b="1" dirty="0">
                <a:solidFill>
                  <a:schemeClr val="tx1"/>
                </a:solidFill>
                <a:latin typeface="Calibri" panose="020F0502020204030204" pitchFamily="34" charset="0"/>
                <a:cs typeface="Calibri" panose="020F0502020204030204" pitchFamily="34" charset="0"/>
              </a:rPr>
              <a:t>Elected officials are often away from the office, so you may end up talking with a staff person instead. That’s great! Use the same basic rules. Staff members are reliable and will pass along your message.</a:t>
            </a:r>
          </a:p>
          <a:p>
            <a:pPr marL="0" indent="0">
              <a:buNone/>
            </a:pPr>
            <a:r>
              <a:rPr lang="en-US" b="1" dirty="0">
                <a:solidFill>
                  <a:schemeClr val="tx1"/>
                </a:solidFill>
                <a:latin typeface="Calibri" panose="020F0502020204030204" pitchFamily="34" charset="0"/>
                <a:cs typeface="Calibri" panose="020F0502020204030204" pitchFamily="34" charset="0"/>
              </a:rPr>
              <a:t>Many elected officials will publish their personal phone numbers.  Respect their time after hours by calling at appropriate times!</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Tips for Using Voicemail: </a:t>
            </a:r>
          </a:p>
          <a:p>
            <a:pPr marL="0" indent="0">
              <a:buNone/>
            </a:pPr>
            <a:r>
              <a:rPr lang="en-US" b="1" dirty="0">
                <a:solidFill>
                  <a:schemeClr val="tx1"/>
                </a:solidFill>
                <a:latin typeface="Calibri" panose="020F0502020204030204" pitchFamily="34" charset="0"/>
                <a:cs typeface="Calibri" panose="020F0502020204030204" pitchFamily="34" charset="0"/>
              </a:rPr>
              <a:t>• State your name and address to identify if you are a constituent. </a:t>
            </a:r>
          </a:p>
          <a:p>
            <a:pPr marL="0" indent="0">
              <a:buNone/>
            </a:pPr>
            <a:r>
              <a:rPr lang="en-US" b="1" dirty="0">
                <a:solidFill>
                  <a:schemeClr val="tx1"/>
                </a:solidFill>
                <a:latin typeface="Calibri" panose="020F0502020204030204" pitchFamily="34" charset="0"/>
                <a:cs typeface="Calibri" panose="020F0502020204030204" pitchFamily="34" charset="0"/>
              </a:rPr>
              <a:t>• Identify the specific issue you are calling about. </a:t>
            </a:r>
          </a:p>
          <a:p>
            <a:pPr marL="0" indent="0">
              <a:buNone/>
            </a:pPr>
            <a:r>
              <a:rPr lang="en-US" b="1" dirty="0">
                <a:solidFill>
                  <a:schemeClr val="tx1"/>
                </a:solidFill>
                <a:latin typeface="Calibri" panose="020F0502020204030204" pitchFamily="34" charset="0"/>
                <a:cs typeface="Calibri" panose="020F0502020204030204" pitchFamily="34" charset="0"/>
              </a:rPr>
              <a:t>• Briefly state your position - either support, opposition or some combination. </a:t>
            </a:r>
          </a:p>
          <a:p>
            <a:pPr marL="0" indent="0">
              <a:buNone/>
            </a:pPr>
            <a:r>
              <a:rPr lang="en-US" b="1" dirty="0">
                <a:solidFill>
                  <a:schemeClr val="tx1"/>
                </a:solidFill>
                <a:latin typeface="Calibri" panose="020F0502020204030204" pitchFamily="34" charset="0"/>
                <a:cs typeface="Calibri" panose="020F0502020204030204" pitchFamily="34" charset="0"/>
              </a:rPr>
              <a:t>• Keep the message simple.</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Conversation via online platforms</a:t>
            </a:r>
          </a:p>
          <a:p>
            <a:pPr marL="0" indent="0">
              <a:buNone/>
            </a:pPr>
            <a:r>
              <a:rPr lang="en-US" b="1" dirty="0">
                <a:solidFill>
                  <a:schemeClr val="tx1"/>
                </a:solidFill>
                <a:latin typeface="Calibri" panose="020F0502020204030204" pitchFamily="34" charset="0"/>
                <a:cs typeface="Calibri" panose="020F0502020204030204" pitchFamily="34" charset="0"/>
              </a:rPr>
              <a:t>In these days of online meetings, be willing to have that conversation online if the                    lawmaker prefers. Be sure to dress presentably and have a background that is              professional</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5000" y="4557387"/>
            <a:ext cx="3797000" cy="2300613"/>
          </a:xfrm>
          <a:prstGeom prst="rect">
            <a:avLst/>
          </a:prstGeom>
        </p:spPr>
      </p:pic>
    </p:spTree>
    <p:extLst>
      <p:ext uri="{BB962C8B-B14F-4D97-AF65-F5344CB8AC3E}">
        <p14:creationId xmlns:p14="http://schemas.microsoft.com/office/powerpoint/2010/main" val="4187306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684212" y="4487332"/>
            <a:ext cx="8534400" cy="1507067"/>
          </a:xfrm>
        </p:spPr>
        <p:txBody>
          <a:bodyPr>
            <a:normAutofit fontScale="90000"/>
          </a:bodyPr>
          <a:lstStyle/>
          <a:p>
            <a:br>
              <a:rPr lang="en-US" b="1" dirty="0"/>
            </a:br>
            <a:br>
              <a:rPr lang="en-US" b="1" dirty="0"/>
            </a:br>
            <a:br>
              <a:rPr lang="en-US" b="1" dirty="0"/>
            </a:br>
            <a:r>
              <a:rPr lang="en-US" b="1" dirty="0"/>
              <a:t>five practical advocacy tools</a:t>
            </a:r>
          </a:p>
        </p:txBody>
      </p:sp>
      <p:sp>
        <p:nvSpPr>
          <p:cNvPr id="5" name="Content Placeholder 2">
            <a:extLst>
              <a:ext uri="{FF2B5EF4-FFF2-40B4-BE49-F238E27FC236}">
                <a16:creationId xmlns:a16="http://schemas.microsoft.com/office/drawing/2014/main" id="{F3317096-B422-46B6-8F78-00CB3138560E}"/>
              </a:ext>
            </a:extLst>
          </p:cNvPr>
          <p:cNvSpPr>
            <a:spLocks noGrp="1"/>
          </p:cNvSpPr>
          <p:nvPr>
            <p:ph sz="half" idx="1"/>
          </p:nvPr>
        </p:nvSpPr>
        <p:spPr>
          <a:xfrm>
            <a:off x="366687" y="356558"/>
            <a:ext cx="7552362" cy="4130774"/>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5. Visit your Elected Official in Person</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r>
              <a:rPr lang="en-US" sz="1400" b="1" dirty="0">
                <a:solidFill>
                  <a:schemeClr val="tx1"/>
                </a:solidFill>
                <a:latin typeface="Calibri" panose="020F0502020204030204" pitchFamily="34" charset="0"/>
                <a:cs typeface="Calibri" panose="020F0502020204030204" pitchFamily="34" charset="0"/>
              </a:rPr>
              <a:t>Personal visits are a highly effective way to help elected officials understand your position on an issue. Elected officials welcome visits from constituents. They want you to be involved. However, they are busy people so time is extremely valuable. Plan ahead and use the time well. If you make an appointment, remember there is no guarantee the elected official will be able to keep it. Their schedules can change at a moment’s notice. Don’t take it personally - that’s just how it is.</a:t>
            </a:r>
          </a:p>
          <a:p>
            <a:pPr marL="0" indent="0">
              <a:buNone/>
            </a:pPr>
            <a:r>
              <a:rPr lang="en-US" sz="1400" b="1" dirty="0">
                <a:solidFill>
                  <a:schemeClr val="tx1"/>
                </a:solidFill>
                <a:latin typeface="Calibri" panose="020F0502020204030204" pitchFamily="34" charset="0"/>
                <a:cs typeface="Calibri" panose="020F0502020204030204" pitchFamily="34" charset="0"/>
              </a:rPr>
              <a:t>                        </a:t>
            </a:r>
          </a:p>
          <a:p>
            <a:pPr marL="0" indent="0">
              <a:buNone/>
            </a:pPr>
            <a:r>
              <a:rPr lang="en-US" sz="1800" b="1" dirty="0">
                <a:solidFill>
                  <a:schemeClr val="tx1"/>
                </a:solidFill>
                <a:latin typeface="Calibri" panose="020F0502020204030204" pitchFamily="34" charset="0"/>
                <a:cs typeface="Calibri" panose="020F0502020204030204" pitchFamily="34" charset="0"/>
              </a:rPr>
              <a:t>  </a:t>
            </a:r>
            <a:r>
              <a:rPr lang="en-US" sz="1800" b="1" u="sng" dirty="0">
                <a:solidFill>
                  <a:schemeClr val="tx1"/>
                </a:solidFill>
                <a:latin typeface="Calibri" panose="020F0502020204030204" pitchFamily="34" charset="0"/>
                <a:cs typeface="Calibri" panose="020F0502020204030204" pitchFamily="34" charset="0"/>
              </a:rPr>
              <a:t>Before the Meeting: </a:t>
            </a:r>
          </a:p>
          <a:p>
            <a:pPr marL="0" indent="0">
              <a:buNone/>
            </a:pPr>
            <a:r>
              <a:rPr lang="en-US" sz="1400" b="1" dirty="0">
                <a:solidFill>
                  <a:schemeClr val="tx1"/>
                </a:solidFill>
                <a:latin typeface="Calibri" panose="020F0502020204030204" pitchFamily="34" charset="0"/>
                <a:cs typeface="Calibri" panose="020F0502020204030204" pitchFamily="34" charset="0"/>
              </a:rPr>
              <a:t>• Make an appointment in advance and expect to get about 15 minutes. </a:t>
            </a:r>
          </a:p>
          <a:p>
            <a:pPr marL="0" indent="0">
              <a:buNone/>
            </a:pPr>
            <a:r>
              <a:rPr lang="en-US" sz="1400" b="1" dirty="0">
                <a:solidFill>
                  <a:schemeClr val="tx1"/>
                </a:solidFill>
                <a:latin typeface="Calibri" panose="020F0502020204030204" pitchFamily="34" charset="0"/>
                <a:cs typeface="Calibri" panose="020F0502020204030204" pitchFamily="34" charset="0"/>
              </a:rPr>
              <a:t>• Make it easy for your elected official to meet with you. Offer several possibilities and do your best to accommodate them – in office or in district. </a:t>
            </a:r>
          </a:p>
          <a:p>
            <a:pPr marL="0" indent="0">
              <a:buNone/>
            </a:pPr>
            <a:r>
              <a:rPr lang="en-US" sz="1400" b="1" dirty="0">
                <a:solidFill>
                  <a:schemeClr val="tx1"/>
                </a:solidFill>
                <a:latin typeface="Calibri" panose="020F0502020204030204" pitchFamily="34" charset="0"/>
                <a:cs typeface="Calibri" panose="020F0502020204030204" pitchFamily="34" charset="0"/>
              </a:rPr>
              <a:t>• Prepare a good fact sheet (refer to Advocacy Tool #1). </a:t>
            </a:r>
          </a:p>
          <a:p>
            <a:pPr marL="0" indent="0">
              <a:buNone/>
            </a:pPr>
            <a:r>
              <a:rPr lang="en-US" sz="1400" b="1" dirty="0">
                <a:solidFill>
                  <a:schemeClr val="tx1"/>
                </a:solidFill>
                <a:latin typeface="Calibri" panose="020F0502020204030204" pitchFamily="34" charset="0"/>
                <a:cs typeface="Calibri" panose="020F0502020204030204" pitchFamily="34" charset="0"/>
              </a:rPr>
              <a:t>• Try to learn in advance where your elected official stands on your issue. They may have their own websites, Facebook pages or Twitter profiles. </a:t>
            </a:r>
          </a:p>
          <a:p>
            <a:pPr marL="0" indent="0">
              <a:buNone/>
            </a:pPr>
            <a:r>
              <a:rPr lang="en-US" sz="1400" b="1" dirty="0">
                <a:solidFill>
                  <a:schemeClr val="tx1"/>
                </a:solidFill>
                <a:latin typeface="Calibri" panose="020F0502020204030204" pitchFamily="34" charset="0"/>
                <a:cs typeface="Calibri" panose="020F0502020204030204" pitchFamily="34" charset="0"/>
              </a:rPr>
              <a:t>• Be prepared to explain how the issue will affect you and other voters in their district. </a:t>
            </a:r>
          </a:p>
          <a:p>
            <a:pPr marL="0" indent="0">
              <a:buNone/>
            </a:pPr>
            <a:r>
              <a:rPr lang="en-US" sz="1400" b="1" dirty="0">
                <a:solidFill>
                  <a:schemeClr val="tx1"/>
                </a:solidFill>
                <a:latin typeface="Calibri" panose="020F0502020204030204" pitchFamily="34" charset="0"/>
                <a:cs typeface="Calibri" panose="020F0502020204030204" pitchFamily="34" charset="0"/>
              </a:rPr>
              <a:t>• Dress for the appointment. Normal business attire is appropriate.</a:t>
            </a:r>
          </a:p>
          <a:p>
            <a:pPr marL="457200" lvl="1" indent="0">
              <a:buNone/>
            </a:pPr>
            <a:endParaRPr lang="en-US" sz="1400" b="1" dirty="0">
              <a:solidFill>
                <a:schemeClr val="tx1"/>
              </a:solidFill>
              <a:latin typeface="Calibri" panose="020F0502020204030204" pitchFamily="34" charset="0"/>
              <a:cs typeface="Calibri" panose="020F0502020204030204" pitchFamily="34" charset="0"/>
            </a:endParaRPr>
          </a:p>
        </p:txBody>
      </p:sp>
      <p:pic>
        <p:nvPicPr>
          <p:cNvPr id="4100" name="Picture 4" descr="https://www.kiers.com/wp-content/uploads/2017/06/homewor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2844" y="4724244"/>
            <a:ext cx="2220522" cy="19871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9218612" y="-105972"/>
            <a:ext cx="2989509" cy="38763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6232" y="0"/>
            <a:ext cx="3075768" cy="4667478"/>
          </a:xfrm>
          <a:prstGeom prst="rect">
            <a:avLst/>
          </a:prstGeom>
        </p:spPr>
      </p:pic>
    </p:spTree>
    <p:extLst>
      <p:ext uri="{BB962C8B-B14F-4D97-AF65-F5344CB8AC3E}">
        <p14:creationId xmlns:p14="http://schemas.microsoft.com/office/powerpoint/2010/main" val="130738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350033" y="4811796"/>
            <a:ext cx="9428779" cy="1507067"/>
          </a:xfrm>
        </p:spPr>
        <p:txBody>
          <a:bodyPr>
            <a:normAutofit fontScale="90000"/>
          </a:bodyPr>
          <a:lstStyle/>
          <a:p>
            <a:br>
              <a:rPr lang="en-US" b="1" dirty="0"/>
            </a:br>
            <a:br>
              <a:rPr lang="en-US" b="1" dirty="0"/>
            </a:br>
            <a:br>
              <a:rPr lang="en-US" b="1" dirty="0"/>
            </a:br>
            <a:br>
              <a:rPr lang="en-US" b="1" dirty="0"/>
            </a:br>
            <a:r>
              <a:rPr lang="en-US" b="1" dirty="0"/>
              <a:t>five practical advocacy tools</a:t>
            </a:r>
          </a:p>
        </p:txBody>
      </p:sp>
      <p:sp>
        <p:nvSpPr>
          <p:cNvPr id="5" name="Content Placeholder 2">
            <a:extLst>
              <a:ext uri="{FF2B5EF4-FFF2-40B4-BE49-F238E27FC236}">
                <a16:creationId xmlns:a16="http://schemas.microsoft.com/office/drawing/2014/main" id="{F3317096-B422-46B6-8F78-00CB3138560E}"/>
              </a:ext>
            </a:extLst>
          </p:cNvPr>
          <p:cNvSpPr>
            <a:spLocks noGrp="1"/>
          </p:cNvSpPr>
          <p:nvPr>
            <p:ph sz="half" idx="1"/>
          </p:nvPr>
        </p:nvSpPr>
        <p:spPr>
          <a:xfrm>
            <a:off x="525825" y="23694"/>
            <a:ext cx="8701330" cy="4268337"/>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5. Visit your Elected Official, continued</a:t>
            </a:r>
          </a:p>
          <a:p>
            <a:pPr marL="0" indent="0">
              <a:buNone/>
            </a:pPr>
            <a:r>
              <a:rPr lang="en-US" sz="1400" b="1" dirty="0">
                <a:solidFill>
                  <a:schemeClr val="tx1"/>
                </a:solidFill>
                <a:latin typeface="Calibri" panose="020F0502020204030204" pitchFamily="34" charset="0"/>
                <a:cs typeface="Calibri" panose="020F0502020204030204" pitchFamily="34" charset="0"/>
              </a:rPr>
              <a:t>               </a:t>
            </a:r>
            <a:r>
              <a:rPr lang="en-US" sz="1800" b="1" dirty="0">
                <a:solidFill>
                  <a:schemeClr val="tx1"/>
                </a:solidFill>
                <a:latin typeface="Calibri" panose="020F0502020204030204" pitchFamily="34" charset="0"/>
                <a:cs typeface="Calibri" panose="020F0502020204030204" pitchFamily="34" charset="0"/>
              </a:rPr>
              <a:t>During the Meeting: </a:t>
            </a:r>
          </a:p>
          <a:p>
            <a:pPr marL="0" indent="0">
              <a:buNone/>
            </a:pPr>
            <a:r>
              <a:rPr lang="en-US" sz="1400" b="1" dirty="0">
                <a:solidFill>
                  <a:schemeClr val="tx1"/>
                </a:solidFill>
                <a:latin typeface="Calibri" panose="020F0502020204030204" pitchFamily="34" charset="0"/>
                <a:cs typeface="Calibri" panose="020F0502020204030204" pitchFamily="34" charset="0"/>
              </a:rPr>
              <a:t>• Be on time. </a:t>
            </a:r>
          </a:p>
          <a:p>
            <a:pPr marL="0" indent="0">
              <a:buNone/>
            </a:pPr>
            <a:r>
              <a:rPr lang="en-US" sz="1400" b="1" dirty="0">
                <a:solidFill>
                  <a:schemeClr val="tx1"/>
                </a:solidFill>
                <a:latin typeface="Calibri" panose="020F0502020204030204" pitchFamily="34" charset="0"/>
                <a:cs typeface="Calibri" panose="020F0502020204030204" pitchFamily="34" charset="0"/>
              </a:rPr>
              <a:t>• Be prepared, polite and brief. </a:t>
            </a:r>
          </a:p>
          <a:p>
            <a:pPr marL="0" indent="0">
              <a:buNone/>
            </a:pPr>
            <a:r>
              <a:rPr lang="en-US" sz="1400" b="1" dirty="0">
                <a:solidFill>
                  <a:schemeClr val="tx1"/>
                </a:solidFill>
                <a:latin typeface="Calibri" panose="020F0502020204030204" pitchFamily="34" charset="0"/>
                <a:cs typeface="Calibri" panose="020F0502020204030204" pitchFamily="34" charset="0"/>
              </a:rPr>
              <a:t>• Start with your 90-second speech. </a:t>
            </a:r>
          </a:p>
          <a:p>
            <a:pPr marL="0" indent="0">
              <a:buNone/>
            </a:pPr>
            <a:r>
              <a:rPr lang="en-US" sz="1400" b="1" dirty="0">
                <a:solidFill>
                  <a:schemeClr val="tx1"/>
                </a:solidFill>
                <a:latin typeface="Calibri" panose="020F0502020204030204" pitchFamily="34" charset="0"/>
                <a:cs typeface="Calibri" panose="020F0502020204030204" pitchFamily="34" charset="0"/>
              </a:rPr>
              <a:t>• Give the elected official your fact sheet. </a:t>
            </a:r>
          </a:p>
          <a:p>
            <a:pPr marL="0" indent="0">
              <a:buNone/>
            </a:pPr>
            <a:r>
              <a:rPr lang="en-US" sz="1400" b="1" dirty="0">
                <a:solidFill>
                  <a:schemeClr val="tx1"/>
                </a:solidFill>
                <a:latin typeface="Calibri" panose="020F0502020204030204" pitchFamily="34" charset="0"/>
                <a:cs typeface="Calibri" panose="020F0502020204030204" pitchFamily="34" charset="0"/>
              </a:rPr>
              <a:t>• Be firm but friendly. Don’t be afraid to ask for a commitment to support your bill. </a:t>
            </a:r>
          </a:p>
          <a:p>
            <a:pPr marL="0" indent="0">
              <a:buNone/>
            </a:pPr>
            <a:r>
              <a:rPr lang="en-US" sz="1400" b="1" dirty="0">
                <a:solidFill>
                  <a:schemeClr val="tx1"/>
                </a:solidFill>
                <a:latin typeface="Calibri" panose="020F0502020204030204" pitchFamily="34" charset="0"/>
                <a:cs typeface="Calibri" panose="020F0502020204030204" pitchFamily="34" charset="0"/>
              </a:rPr>
              <a:t>• Attack the issue, not the person. Remember - you may be asking for her/his support on a completely different issue in the future. </a:t>
            </a:r>
          </a:p>
          <a:p>
            <a:pPr marL="0" indent="0">
              <a:buNone/>
            </a:pPr>
            <a:r>
              <a:rPr lang="en-US" sz="1400" b="1" dirty="0">
                <a:solidFill>
                  <a:schemeClr val="tx1"/>
                </a:solidFill>
                <a:latin typeface="Calibri" panose="020F0502020204030204" pitchFamily="34" charset="0"/>
                <a:cs typeface="Calibri" panose="020F0502020204030204" pitchFamily="34" charset="0"/>
              </a:rPr>
              <a:t>• Don’t disparage government or politics. </a:t>
            </a:r>
          </a:p>
          <a:p>
            <a:pPr marL="0" indent="0">
              <a:buNone/>
            </a:pPr>
            <a:r>
              <a:rPr lang="en-US" sz="1400" b="1" dirty="0">
                <a:solidFill>
                  <a:schemeClr val="tx1"/>
                </a:solidFill>
                <a:latin typeface="Calibri" panose="020F0502020204030204" pitchFamily="34" charset="0"/>
                <a:cs typeface="Calibri" panose="020F0502020204030204" pitchFamily="34" charset="0"/>
              </a:rPr>
              <a:t>• Don’t use jargon, technical terms or acronyms. </a:t>
            </a:r>
          </a:p>
          <a:p>
            <a:pPr marL="0" indent="0">
              <a:buNone/>
            </a:pPr>
            <a:r>
              <a:rPr lang="en-US" sz="1400" b="1" dirty="0">
                <a:solidFill>
                  <a:schemeClr val="tx1"/>
                </a:solidFill>
                <a:latin typeface="Calibri" panose="020F0502020204030204" pitchFamily="34" charset="0"/>
                <a:cs typeface="Calibri" panose="020F0502020204030204" pitchFamily="34" charset="0"/>
              </a:rPr>
              <a:t>• Don’t underestimate public officials. With very rare exceptions, they are honest, intelligent and good-hearted people. </a:t>
            </a:r>
          </a:p>
          <a:p>
            <a:pPr marL="0" indent="0">
              <a:buNone/>
            </a:pPr>
            <a:r>
              <a:rPr lang="en-US" sz="1400" b="1" dirty="0">
                <a:solidFill>
                  <a:schemeClr val="tx1"/>
                </a:solidFill>
                <a:latin typeface="Calibri" panose="020F0502020204030204" pitchFamily="34" charset="0"/>
                <a:cs typeface="Calibri" panose="020F0502020204030204" pitchFamily="34" charset="0"/>
              </a:rPr>
              <a:t>• Before leaving, ask how you can be of help to them. (Can you get them more information? Talk to others?) </a:t>
            </a:r>
          </a:p>
          <a:p>
            <a:pPr marL="0" indent="0">
              <a:buNone/>
            </a:pPr>
            <a:r>
              <a:rPr lang="en-US" sz="1400" b="1" dirty="0">
                <a:solidFill>
                  <a:schemeClr val="tx1"/>
                </a:solidFill>
                <a:latin typeface="Calibri" panose="020F0502020204030204" pitchFamily="34" charset="0"/>
                <a:cs typeface="Calibri" panose="020F0502020204030204" pitchFamily="34" charset="0"/>
              </a:rPr>
              <a:t>• Thank them for their time, even if they will not support your cause.</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r>
              <a:rPr lang="en-US" sz="2400" b="1" u="sng" dirty="0">
                <a:solidFill>
                  <a:schemeClr val="tx1"/>
                </a:solidFill>
                <a:latin typeface="Calibri" panose="020F0502020204030204" pitchFamily="34" charset="0"/>
                <a:cs typeface="Calibri" panose="020F0502020204030204" pitchFamily="34" charset="0"/>
              </a:rPr>
              <a:t>After the Meeting: Follow up with a thank you note and any information that was requested.</a:t>
            </a:r>
          </a:p>
        </p:txBody>
      </p:sp>
      <p:pic>
        <p:nvPicPr>
          <p:cNvPr id="3" name="Picture 2"/>
          <p:cNvPicPr>
            <a:picLocks noChangeAspect="1"/>
          </p:cNvPicPr>
          <p:nvPr/>
        </p:nvPicPr>
        <p:blipFill>
          <a:blip r:embed="rId3"/>
          <a:stretch>
            <a:fillRect/>
          </a:stretch>
        </p:blipFill>
        <p:spPr>
          <a:xfrm>
            <a:off x="9227155" y="-275625"/>
            <a:ext cx="3037241" cy="3938195"/>
          </a:xfrm>
          <a:prstGeom prst="rect">
            <a:avLst/>
          </a:prstGeom>
        </p:spPr>
      </p:pic>
      <p:pic>
        <p:nvPicPr>
          <p:cNvPr id="4" name="Picture 3"/>
          <p:cNvPicPr>
            <a:picLocks noChangeAspect="1"/>
          </p:cNvPicPr>
          <p:nvPr/>
        </p:nvPicPr>
        <p:blipFill>
          <a:blip r:embed="rId4"/>
          <a:stretch>
            <a:fillRect/>
          </a:stretch>
        </p:blipFill>
        <p:spPr>
          <a:xfrm>
            <a:off x="10030500" y="4664648"/>
            <a:ext cx="1982208" cy="219335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493" y="0"/>
            <a:ext cx="3073903" cy="466464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1472" y="4664648"/>
            <a:ext cx="3292924" cy="2195283"/>
          </a:xfrm>
          <a:prstGeom prst="rect">
            <a:avLst/>
          </a:prstGeom>
        </p:spPr>
      </p:pic>
    </p:spTree>
    <p:extLst>
      <p:ext uri="{BB962C8B-B14F-4D97-AF65-F5344CB8AC3E}">
        <p14:creationId xmlns:p14="http://schemas.microsoft.com/office/powerpoint/2010/main" val="45248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2" y="4611783"/>
            <a:ext cx="9625780" cy="2370668"/>
          </a:xfrm>
        </p:spPr>
        <p:txBody>
          <a:bodyPr>
            <a:normAutofit/>
          </a:bodyPr>
          <a:lstStyle/>
          <a:p>
            <a:br>
              <a:rPr lang="en-US" dirty="0"/>
            </a:br>
            <a:br>
              <a:rPr lang="en-US" dirty="0"/>
            </a:br>
            <a:r>
              <a:rPr lang="en-US" sz="3200" b="1" dirty="0"/>
              <a:t>Advocacy  vs. Activism vs.  lobbying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7771132"/>
              </p:ext>
            </p:extLst>
          </p:nvPr>
        </p:nvGraphicFramePr>
        <p:xfrm>
          <a:off x="1" y="268791"/>
          <a:ext cx="9218610" cy="5528326"/>
        </p:xfrm>
        <a:graphic>
          <a:graphicData uri="http://schemas.openxmlformats.org/drawingml/2006/table">
            <a:tbl>
              <a:tblPr firstRow="1" bandRow="1">
                <a:tableStyleId>{5C22544A-7EE6-4342-B048-85BDC9FD1C3A}</a:tableStyleId>
              </a:tblPr>
              <a:tblGrid>
                <a:gridCol w="3072870">
                  <a:extLst>
                    <a:ext uri="{9D8B030D-6E8A-4147-A177-3AD203B41FA5}">
                      <a16:colId xmlns:a16="http://schemas.microsoft.com/office/drawing/2014/main" val="20000"/>
                    </a:ext>
                  </a:extLst>
                </a:gridCol>
                <a:gridCol w="3072870">
                  <a:extLst>
                    <a:ext uri="{9D8B030D-6E8A-4147-A177-3AD203B41FA5}">
                      <a16:colId xmlns:a16="http://schemas.microsoft.com/office/drawing/2014/main" val="20002"/>
                    </a:ext>
                  </a:extLst>
                </a:gridCol>
                <a:gridCol w="3072870">
                  <a:extLst>
                    <a:ext uri="{9D8B030D-6E8A-4147-A177-3AD203B41FA5}">
                      <a16:colId xmlns:a16="http://schemas.microsoft.com/office/drawing/2014/main" val="20001"/>
                    </a:ext>
                  </a:extLst>
                </a:gridCol>
              </a:tblGrid>
              <a:tr h="5528326">
                <a:tc>
                  <a:txBody>
                    <a:bodyPr/>
                    <a:lstStyle/>
                    <a:p>
                      <a:r>
                        <a:rPr lang="en-US" sz="1800" dirty="0"/>
                        <a:t>Advocacy</a:t>
                      </a:r>
                    </a:p>
                    <a:p>
                      <a:endParaRPr lang="en-US" sz="1200" dirty="0"/>
                    </a:p>
                    <a:p>
                      <a:r>
                        <a:rPr lang="en-US" sz="1200" dirty="0"/>
                        <a:t>*Advocacy is process of making your voices heard on issues that affect our lives.</a:t>
                      </a:r>
                    </a:p>
                    <a:p>
                      <a:endParaRPr lang="en-US" sz="1200" dirty="0"/>
                    </a:p>
                    <a:p>
                      <a:r>
                        <a:rPr lang="en-US" sz="1200" dirty="0"/>
                        <a:t>*Provide information for adoption or rejection of legislation.</a:t>
                      </a:r>
                    </a:p>
                    <a:p>
                      <a:endParaRPr lang="en-US" sz="1200" dirty="0"/>
                    </a:p>
                    <a:p>
                      <a:r>
                        <a:rPr lang="en-US" sz="1200" dirty="0"/>
                        <a:t>*Urge the public to contact policy makers to advocate for adoption or rejection of legislation.</a:t>
                      </a:r>
                    </a:p>
                    <a:p>
                      <a:endParaRPr lang="en-US" sz="1200" dirty="0"/>
                    </a:p>
                    <a:p>
                      <a:r>
                        <a:rPr lang="en-US" sz="1200" dirty="0"/>
                        <a:t>*Nonprofits and service agencies can and most engage in advocacy to achieve their goals/mission. </a:t>
                      </a:r>
                    </a:p>
                    <a:p>
                      <a:endParaRPr lang="en-US" sz="1200" dirty="0"/>
                    </a:p>
                    <a:p>
                      <a:endParaRPr lang="en-US" sz="1200" dirty="0"/>
                    </a:p>
                    <a:p>
                      <a:r>
                        <a:rPr lang="en-US" sz="1200" dirty="0"/>
                        <a:t>*Helps policymakers find solutions to problems.</a:t>
                      </a:r>
                    </a:p>
                    <a:p>
                      <a:endParaRPr lang="en-US" sz="1200" dirty="0"/>
                    </a:p>
                    <a:p>
                      <a:endParaRPr lang="en-US" sz="1200" dirty="0"/>
                    </a:p>
                    <a:p>
                      <a:r>
                        <a:rPr lang="en-US" sz="1200" i="1" dirty="0"/>
                        <a:t>Example – inform</a:t>
                      </a:r>
                      <a:r>
                        <a:rPr lang="en-US" sz="1200" i="1" baseline="0" dirty="0"/>
                        <a:t> a lawmaker about a policy impact or outcome</a:t>
                      </a:r>
                      <a:endParaRPr lang="en-US" sz="1200" i="1" dirty="0"/>
                    </a:p>
                  </a:txBody>
                  <a:tcPr/>
                </a:tc>
                <a:tc>
                  <a:txBody>
                    <a:bodyPr/>
                    <a:lstStyle/>
                    <a:p>
                      <a:r>
                        <a:rPr lang="en-US" sz="1800" i="0" dirty="0"/>
                        <a:t>Activism</a:t>
                      </a:r>
                      <a:endParaRPr lang="en-US" sz="1200" i="0" dirty="0"/>
                    </a:p>
                    <a:p>
                      <a:endParaRPr lang="en-US" sz="1200" i="0" dirty="0"/>
                    </a:p>
                    <a:p>
                      <a:r>
                        <a:rPr lang="en-US" sz="1200" i="0" dirty="0"/>
                        <a:t>* Activism is a doctrine or practice that emphasizes direct vigorous action especially in support of or opposition to one side of a controversial issue.</a:t>
                      </a:r>
                    </a:p>
                    <a:p>
                      <a:endParaRPr lang="en-US" sz="1200" i="0" dirty="0"/>
                    </a:p>
                    <a:p>
                      <a:r>
                        <a:rPr lang="en-US" sz="1200" i="0" dirty="0"/>
                        <a:t>*Engage</a:t>
                      </a:r>
                      <a:r>
                        <a:rPr lang="en-US" sz="1200" i="0" baseline="0" dirty="0"/>
                        <a:t> on a policy issue through various means of outreach, including public protests.</a:t>
                      </a:r>
                    </a:p>
                    <a:p>
                      <a:endParaRPr lang="en-US" sz="1200" i="0" baseline="0" dirty="0"/>
                    </a:p>
                    <a:p>
                      <a:r>
                        <a:rPr lang="en-US" sz="1200" i="0" baseline="0" dirty="0"/>
                        <a:t>*Encourages Public outcry for promotion or opposition to a public policy.</a:t>
                      </a:r>
                    </a:p>
                    <a:p>
                      <a:endParaRPr lang="en-US" sz="1200" i="0" baseline="0" dirty="0"/>
                    </a:p>
                    <a:p>
                      <a:r>
                        <a:rPr lang="en-US" sz="1200" i="0" baseline="0" dirty="0"/>
                        <a:t>*Nonprofits and service agencies can and sometimes engage in activism efforts to achieve their goals/missions.</a:t>
                      </a:r>
                    </a:p>
                    <a:p>
                      <a:endParaRPr lang="en-US" sz="1200" i="0" baseline="0" dirty="0"/>
                    </a:p>
                    <a:p>
                      <a:r>
                        <a:rPr lang="en-US" sz="1200" i="0" baseline="0" dirty="0"/>
                        <a:t>*Oftentimes come into conflict with policymakers.</a:t>
                      </a:r>
                    </a:p>
                    <a:p>
                      <a:endParaRPr lang="en-US" sz="1200" i="0" baseline="0" dirty="0"/>
                    </a:p>
                    <a:p>
                      <a:r>
                        <a:rPr lang="en-US" sz="1200" i="1" baseline="0" dirty="0"/>
                        <a:t>Example – The protest at the Capitol saw people march for the outcome</a:t>
                      </a:r>
                    </a:p>
                    <a:p>
                      <a:endParaRPr lang="en-US" sz="1200" i="0" baseline="0" dirty="0"/>
                    </a:p>
                    <a:p>
                      <a:endParaRPr lang="en-US" sz="1200" i="0" baseline="0" dirty="0"/>
                    </a:p>
                  </a:txBody>
                  <a:tcPr/>
                </a:tc>
                <a:tc>
                  <a:txBody>
                    <a:bodyPr/>
                    <a:lstStyle/>
                    <a:p>
                      <a:r>
                        <a:rPr lang="en-US" sz="1800" dirty="0"/>
                        <a:t>Lobbying</a:t>
                      </a:r>
                    </a:p>
                    <a:p>
                      <a:endParaRPr lang="en-US" sz="1200" dirty="0"/>
                    </a:p>
                    <a:p>
                      <a:r>
                        <a:rPr lang="en-US" sz="1200" dirty="0"/>
                        <a:t>*Involves activities in direct support of or opposition to a specific piece of introduced legislation.</a:t>
                      </a:r>
                    </a:p>
                    <a:p>
                      <a:endParaRPr lang="en-US" sz="1200" dirty="0"/>
                    </a:p>
                    <a:p>
                      <a:r>
                        <a:rPr lang="en-US" sz="1200" dirty="0"/>
                        <a:t>*Nonprofits can engage in some lobbying</a:t>
                      </a:r>
                      <a:r>
                        <a:rPr lang="en-US" sz="1200" baseline="0" dirty="0"/>
                        <a:t> (up to 20% of budget).</a:t>
                      </a:r>
                      <a:endParaRPr lang="en-US" sz="1200" dirty="0"/>
                    </a:p>
                    <a:p>
                      <a:endParaRPr lang="en-US" sz="1200" dirty="0"/>
                    </a:p>
                    <a:p>
                      <a:r>
                        <a:rPr lang="en-US" sz="1200" dirty="0"/>
                        <a:t>*The IRS has strict rules about the portion of a nonprofit’s budget that can go toward lobbying activities.</a:t>
                      </a:r>
                    </a:p>
                    <a:p>
                      <a:endParaRPr lang="en-US" sz="1200" dirty="0"/>
                    </a:p>
                    <a:p>
                      <a:r>
                        <a:rPr lang="en-US" sz="1200" dirty="0"/>
                        <a:t>*It is prohibited to use any federal funds for lobbying.</a:t>
                      </a:r>
                    </a:p>
                    <a:p>
                      <a:endParaRPr lang="en-US" sz="1200" dirty="0"/>
                    </a:p>
                    <a:p>
                      <a:r>
                        <a:rPr lang="en-US" sz="1200" dirty="0"/>
                        <a:t>*Government</a:t>
                      </a:r>
                      <a:r>
                        <a:rPr lang="en-US" sz="1200" baseline="0" dirty="0"/>
                        <a:t> employees cannot lobby while on the clock, or use government resources, unless allowed by management to provide factual information to inquiries, or if employed as a legislative liaison to fulfill a mission-specific task</a:t>
                      </a:r>
                      <a:endParaRPr lang="en-US" sz="1200" dirty="0"/>
                    </a:p>
                    <a:p>
                      <a:endParaRPr lang="en-US" sz="1200" dirty="0"/>
                    </a:p>
                    <a:p>
                      <a:r>
                        <a:rPr lang="en-US" sz="1200" i="1" dirty="0"/>
                        <a:t>Example</a:t>
                      </a:r>
                      <a:r>
                        <a:rPr lang="en-US" sz="1200" i="1" baseline="0" dirty="0"/>
                        <a:t> – ask a lawmaker to vote for, against, or introduce specific legislation on a policy</a:t>
                      </a:r>
                      <a:endParaRPr lang="en-US" sz="1200" i="1" dirty="0"/>
                    </a:p>
                  </a:txBody>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4795734"/>
            <a:ext cx="3004149" cy="20027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2" y="0"/>
            <a:ext cx="2993537" cy="4542692"/>
          </a:xfrm>
          <a:prstGeom prst="rect">
            <a:avLst/>
          </a:prstGeom>
        </p:spPr>
      </p:pic>
    </p:spTree>
    <p:extLst>
      <p:ext uri="{BB962C8B-B14F-4D97-AF65-F5344CB8AC3E}">
        <p14:creationId xmlns:p14="http://schemas.microsoft.com/office/powerpoint/2010/main" val="552645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5F03E-34E6-2FBF-4D71-14965D03596E}"/>
              </a:ext>
            </a:extLst>
          </p:cNvPr>
          <p:cNvSpPr>
            <a:spLocks noGrp="1"/>
          </p:cNvSpPr>
          <p:nvPr>
            <p:ph sz="half" idx="1"/>
          </p:nvPr>
        </p:nvSpPr>
        <p:spPr>
          <a:xfrm>
            <a:off x="684211" y="685800"/>
            <a:ext cx="7787985" cy="5117841"/>
          </a:xfrm>
        </p:spPr>
        <p:txBody>
          <a:bodyPr>
            <a:normAutofit/>
          </a:bodyPr>
          <a:lstStyle/>
          <a:p>
            <a:pPr marL="0" indent="0">
              <a:buNone/>
            </a:pPr>
            <a:endParaRPr lang="en-US" dirty="0"/>
          </a:p>
          <a:p>
            <a:pPr marL="0" indent="0">
              <a:buNone/>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INTERVIEW TIPS WITH THE PRESS</a:t>
            </a:r>
          </a:p>
          <a:p>
            <a:pPr marL="0" indent="0">
              <a:buNone/>
            </a:pPr>
            <a:endParaRPr lang="en-US"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Be aware that when lobbying or advocating for an issue, reporters will want to highlight a personal aspect of an issue.  They rarely cover stories without a person to go on camera or “on the record” for an issue.  </a:t>
            </a:r>
          </a:p>
          <a:p>
            <a:pPr marL="0" indent="0">
              <a:buNone/>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It is extremely important to be well-versed on the topic, or provide the reporter with the appropriate person who can best communicate the issue.</a:t>
            </a:r>
          </a:p>
          <a:p>
            <a:pPr marL="0" indent="0">
              <a:buNone/>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When working with an association on an issue, ensure the association has provided the talking points and provide the relevant connection for a personal side to the story.</a:t>
            </a:r>
          </a:p>
          <a:p>
            <a:pPr marL="0" indent="0">
              <a:buNone/>
            </a:pPr>
            <a:endParaRPr lang="en-US" dirty="0"/>
          </a:p>
        </p:txBody>
      </p:sp>
      <p:pic>
        <p:nvPicPr>
          <p:cNvPr id="5" name="Picture 4">
            <a:extLst>
              <a:ext uri="{FF2B5EF4-FFF2-40B4-BE49-F238E27FC236}">
                <a16:creationId xmlns:a16="http://schemas.microsoft.com/office/drawing/2014/main" id="{23310BD1-93AE-6ED8-0583-7BF41910CEF6}"/>
              </a:ext>
            </a:extLst>
          </p:cNvPr>
          <p:cNvPicPr>
            <a:picLocks noChangeAspect="1"/>
          </p:cNvPicPr>
          <p:nvPr/>
        </p:nvPicPr>
        <p:blipFill>
          <a:blip r:embed="rId2"/>
          <a:stretch>
            <a:fillRect/>
          </a:stretch>
        </p:blipFill>
        <p:spPr>
          <a:xfrm>
            <a:off x="9162025" y="0"/>
            <a:ext cx="3029975" cy="4602879"/>
          </a:xfrm>
          <a:prstGeom prst="rect">
            <a:avLst/>
          </a:prstGeom>
        </p:spPr>
      </p:pic>
      <p:pic>
        <p:nvPicPr>
          <p:cNvPr id="1028" name="Picture 4" descr="Throwback Tulsa: Teachers rally at the Oklahoma Capitol and around the  state in 2018">
            <a:extLst>
              <a:ext uri="{FF2B5EF4-FFF2-40B4-BE49-F238E27FC236}">
                <a16:creationId xmlns:a16="http://schemas.microsoft.com/office/drawing/2014/main" id="{3218C23F-651F-68D8-6C45-4DA82A503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8685" y="4744810"/>
            <a:ext cx="2693178" cy="189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791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684211" y="4242195"/>
            <a:ext cx="9428779" cy="1507067"/>
          </a:xfrm>
        </p:spPr>
        <p:txBody>
          <a:bodyPr>
            <a:normAutofit fontScale="90000"/>
          </a:bodyPr>
          <a:lstStyle/>
          <a:p>
            <a:br>
              <a:rPr lang="en-US" b="1" dirty="0"/>
            </a:br>
            <a:br>
              <a:rPr lang="en-US" b="1" dirty="0"/>
            </a:br>
            <a:br>
              <a:rPr lang="en-US" b="1" dirty="0"/>
            </a:br>
            <a:br>
              <a:rPr lang="en-US" b="1" dirty="0"/>
            </a:br>
            <a:br>
              <a:rPr lang="en-US" b="1" dirty="0"/>
            </a:br>
            <a:r>
              <a:rPr lang="en-US" sz="4000" b="1" dirty="0"/>
              <a:t>Interview tips</a:t>
            </a:r>
          </a:p>
        </p:txBody>
      </p:sp>
      <p:sp>
        <p:nvSpPr>
          <p:cNvPr id="6" name="Content Placeholder 2">
            <a:extLst>
              <a:ext uri="{FF2B5EF4-FFF2-40B4-BE49-F238E27FC236}">
                <a16:creationId xmlns:a16="http://schemas.microsoft.com/office/drawing/2014/main" id="{36D0C770-3150-40D9-B32C-526142A6D3C9}"/>
              </a:ext>
            </a:extLst>
          </p:cNvPr>
          <p:cNvSpPr>
            <a:spLocks noGrp="1"/>
          </p:cNvSpPr>
          <p:nvPr>
            <p:ph sz="half" idx="1"/>
          </p:nvPr>
        </p:nvSpPr>
        <p:spPr>
          <a:xfrm>
            <a:off x="684211" y="214223"/>
            <a:ext cx="8449398" cy="3801532"/>
          </a:xfrm>
        </p:spPr>
        <p:txBody>
          <a:bodyPr anchor="t">
            <a:noAutofit/>
          </a:bodyPr>
          <a:lstStyle/>
          <a:p>
            <a:pPr marL="0" indent="0">
              <a:buNone/>
            </a:pPr>
            <a:r>
              <a:rPr lang="en-US" sz="1400" b="1" dirty="0">
                <a:solidFill>
                  <a:schemeClr val="tx1"/>
                </a:solidFill>
                <a:latin typeface="Calibri" panose="020F0502020204030204" pitchFamily="34" charset="0"/>
                <a:cs typeface="Calibri" panose="020F0502020204030204" pitchFamily="34" charset="0"/>
              </a:rPr>
              <a:t>                    </a:t>
            </a:r>
            <a:r>
              <a:rPr lang="en-US" sz="1800" b="1" u="sng" dirty="0">
                <a:solidFill>
                  <a:schemeClr val="tx1"/>
                </a:solidFill>
                <a:latin typeface="Calibri" panose="020F0502020204030204" pitchFamily="34" charset="0"/>
                <a:cs typeface="Calibri" panose="020F0502020204030204" pitchFamily="34" charset="0"/>
              </a:rPr>
              <a:t>BEFORE THE INTERVIEW</a:t>
            </a:r>
          </a:p>
          <a:p>
            <a:pPr marL="0" indent="0">
              <a:buNone/>
            </a:pPr>
            <a:r>
              <a:rPr lang="en-US" sz="1400" b="1" dirty="0">
                <a:solidFill>
                  <a:schemeClr val="tx1"/>
                </a:solidFill>
                <a:latin typeface="Calibri" panose="020F0502020204030204" pitchFamily="34" charset="0"/>
                <a:cs typeface="Calibri" panose="020F0502020204030204" pitchFamily="34" charset="0"/>
              </a:rPr>
              <a:t>You may find yourself in a position which needs an interview from a reporter regarding the issue. Here are some tips for a successful interview. </a:t>
            </a:r>
          </a:p>
          <a:p>
            <a:pPr marL="0" indent="0">
              <a:buNone/>
            </a:pPr>
            <a:r>
              <a:rPr lang="en-US" sz="1400" b="1" dirty="0">
                <a:solidFill>
                  <a:schemeClr val="tx1"/>
                </a:solidFill>
                <a:latin typeface="Calibri" panose="020F0502020204030204" pitchFamily="34" charset="0"/>
                <a:cs typeface="Calibri" panose="020F0502020204030204" pitchFamily="34" charset="0"/>
              </a:rPr>
              <a:t>• Develop a sound bite - take home message that is short, sweet and to the saying your sound bite so you feel comfortable using it in conversation. </a:t>
            </a:r>
          </a:p>
          <a:p>
            <a:pPr marL="0" indent="0">
              <a:buNone/>
            </a:pPr>
            <a:r>
              <a:rPr lang="en-US" sz="1400" b="1" dirty="0">
                <a:solidFill>
                  <a:schemeClr val="tx1"/>
                </a:solidFill>
                <a:latin typeface="Calibri" panose="020F0502020204030204" pitchFamily="34" charset="0"/>
                <a:cs typeface="Calibri" panose="020F0502020204030204" pitchFamily="34" charset="0"/>
              </a:rPr>
              <a:t>• Develop 2-3 key points to discuss about the topic. </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r>
              <a:rPr lang="en-US" sz="1800" b="1" dirty="0">
                <a:solidFill>
                  <a:schemeClr val="tx1"/>
                </a:solidFill>
                <a:latin typeface="Calibri" panose="020F0502020204030204" pitchFamily="34" charset="0"/>
                <a:cs typeface="Calibri" panose="020F0502020204030204" pitchFamily="34" charset="0"/>
              </a:rPr>
              <a:t>                     </a:t>
            </a:r>
            <a:r>
              <a:rPr lang="en-US" sz="1800" b="1" u="sng" dirty="0">
                <a:solidFill>
                  <a:schemeClr val="tx1"/>
                </a:solidFill>
                <a:latin typeface="Calibri" panose="020F0502020204030204" pitchFamily="34" charset="0"/>
                <a:cs typeface="Calibri" panose="020F0502020204030204" pitchFamily="34" charset="0"/>
              </a:rPr>
              <a:t>DURING THE INTERVIEW </a:t>
            </a:r>
          </a:p>
          <a:p>
            <a:pPr marL="0" indent="0">
              <a:buNone/>
            </a:pPr>
            <a:r>
              <a:rPr lang="en-US" sz="1400" b="1" dirty="0">
                <a:solidFill>
                  <a:schemeClr val="tx1"/>
                </a:solidFill>
                <a:latin typeface="Calibri" panose="020F0502020204030204" pitchFamily="34" charset="0"/>
                <a:cs typeface="Calibri" panose="020F0502020204030204" pitchFamily="34" charset="0"/>
              </a:rPr>
              <a:t>• Keep the interview conversational. </a:t>
            </a:r>
          </a:p>
          <a:p>
            <a:pPr marL="0" indent="0">
              <a:buNone/>
            </a:pPr>
            <a:r>
              <a:rPr lang="en-US" sz="1400" b="1" dirty="0">
                <a:solidFill>
                  <a:schemeClr val="tx1"/>
                </a:solidFill>
                <a:latin typeface="Calibri" panose="020F0502020204030204" pitchFamily="34" charset="0"/>
                <a:cs typeface="Calibri" panose="020F0502020204030204" pitchFamily="34" charset="0"/>
              </a:rPr>
              <a:t>• Make eye contact with the reporter or interviewer. For televised interviews, do not look at the camera. </a:t>
            </a:r>
          </a:p>
          <a:p>
            <a:pPr marL="0" indent="0">
              <a:buNone/>
            </a:pPr>
            <a:r>
              <a:rPr lang="en-US" sz="1400" b="1" dirty="0">
                <a:solidFill>
                  <a:schemeClr val="tx1"/>
                </a:solidFill>
                <a:latin typeface="Calibri" panose="020F0502020204030204" pitchFamily="34" charset="0"/>
                <a:cs typeface="Calibri" panose="020F0502020204030204" pitchFamily="34" charset="0"/>
              </a:rPr>
              <a:t>• Always give honest answers. </a:t>
            </a:r>
          </a:p>
          <a:p>
            <a:pPr marL="0" indent="0">
              <a:buNone/>
            </a:pPr>
            <a:r>
              <a:rPr lang="en-US" sz="1400" b="1" dirty="0">
                <a:solidFill>
                  <a:schemeClr val="tx1"/>
                </a:solidFill>
                <a:latin typeface="Calibri" panose="020F0502020204030204" pitchFamily="34" charset="0"/>
                <a:cs typeface="Calibri" panose="020F0502020204030204" pitchFamily="34" charset="0"/>
              </a:rPr>
              <a:t>• Communicate your main message within the first 30 seconds of an interview, if possible. </a:t>
            </a:r>
          </a:p>
          <a:p>
            <a:pPr marL="0" indent="0">
              <a:buNone/>
            </a:pPr>
            <a:r>
              <a:rPr lang="en-US" sz="1400" b="1" dirty="0">
                <a:solidFill>
                  <a:schemeClr val="tx1"/>
                </a:solidFill>
                <a:latin typeface="Calibri" panose="020F0502020204030204" pitchFamily="34" charset="0"/>
                <a:cs typeface="Calibri" panose="020F0502020204030204" pitchFamily="34" charset="0"/>
              </a:rPr>
              <a:t>•  Stay on topic. Do not allow yourself to go on a tangent, regardless of what question is asked.</a:t>
            </a:r>
          </a:p>
          <a:p>
            <a:pPr marL="0" indent="0">
              <a:buNone/>
            </a:pPr>
            <a:r>
              <a:rPr lang="en-US" sz="1400" b="1" dirty="0">
                <a:solidFill>
                  <a:schemeClr val="tx1"/>
                </a:solidFill>
                <a:latin typeface="Calibri" panose="020F0502020204030204" pitchFamily="34" charset="0"/>
                <a:cs typeface="Calibri" panose="020F0502020204030204" pitchFamily="34" charset="0"/>
              </a:rPr>
              <a:t>•  Avoid jargon and the use of extensive statistics in your answer. </a:t>
            </a:r>
          </a:p>
          <a:p>
            <a:pPr marL="0" indent="0">
              <a:buNone/>
            </a:pPr>
            <a:r>
              <a:rPr lang="en-US" sz="1400" b="1" dirty="0">
                <a:solidFill>
                  <a:schemeClr val="tx1"/>
                </a:solidFill>
                <a:latin typeface="Calibri" panose="020F0502020204030204" pitchFamily="34" charset="0"/>
                <a:cs typeface="Calibri" panose="020F0502020204030204" pitchFamily="34" charset="0"/>
              </a:rPr>
              <a:t>• When providing a website or phone number, give the information twice...s-l-o-w-l-y. </a:t>
            </a:r>
          </a:p>
          <a:p>
            <a:pPr marL="0" indent="0">
              <a:buNone/>
            </a:pPr>
            <a:r>
              <a:rPr lang="en-US" sz="1400" b="1" dirty="0">
                <a:solidFill>
                  <a:schemeClr val="tx1"/>
                </a:solidFill>
                <a:latin typeface="Calibri" panose="020F0502020204030204" pitchFamily="34" charset="0"/>
                <a:cs typeface="Calibri" panose="020F0502020204030204" pitchFamily="34" charset="0"/>
              </a:rPr>
              <a:t>• Beware of the uhms, uh-huhs and nervous laughter. They will distract the audience. </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p:txBody>
      </p:sp>
      <p:pic>
        <p:nvPicPr>
          <p:cNvPr id="7178" name="Picture 10" descr="Image result for interview oklahoma youth govern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219" y="4700843"/>
            <a:ext cx="3366791" cy="18938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9192649" y="-263654"/>
            <a:ext cx="3071237" cy="398227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0201" y="0"/>
            <a:ext cx="3031799" cy="4600755"/>
          </a:xfrm>
          <a:prstGeom prst="rect">
            <a:avLst/>
          </a:prstGeom>
        </p:spPr>
      </p:pic>
    </p:spTree>
    <p:extLst>
      <p:ext uri="{BB962C8B-B14F-4D97-AF65-F5344CB8AC3E}">
        <p14:creationId xmlns:p14="http://schemas.microsoft.com/office/powerpoint/2010/main" val="4084038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02370"/>
            <a:ext cx="8534400" cy="1483743"/>
          </a:xfrm>
        </p:spPr>
        <p:txBody>
          <a:bodyPr/>
          <a:lstStyle/>
          <a:p>
            <a:r>
              <a:rPr lang="en-US" b="1" dirty="0"/>
              <a:t>Interview tips</a:t>
            </a:r>
            <a:endParaRPr lang="en-US" dirty="0"/>
          </a:p>
        </p:txBody>
      </p:sp>
      <p:sp>
        <p:nvSpPr>
          <p:cNvPr id="3" name="Content Placeholder 2"/>
          <p:cNvSpPr>
            <a:spLocks noGrp="1"/>
          </p:cNvSpPr>
          <p:nvPr>
            <p:ph sz="half" idx="1"/>
          </p:nvPr>
        </p:nvSpPr>
        <p:spPr>
          <a:xfrm>
            <a:off x="684211" y="74762"/>
            <a:ext cx="7436121" cy="5618672"/>
          </a:xfrm>
        </p:spPr>
        <p:txBody>
          <a:bodyPr>
            <a:normAutofit lnSpcReduction="10000"/>
          </a:bodyPr>
          <a:lstStyle/>
          <a:p>
            <a:endParaRPr lang="en-US" dirty="0"/>
          </a:p>
          <a:p>
            <a:endParaRPr lang="en-US" dirty="0"/>
          </a:p>
          <a:p>
            <a:pPr marL="0" indent="0">
              <a:buNone/>
            </a:pPr>
            <a:r>
              <a:rPr lang="en-US" b="1" dirty="0">
                <a:solidFill>
                  <a:schemeClr val="tx1"/>
                </a:solidFill>
                <a:latin typeface="Calibri" panose="020F0502020204030204" pitchFamily="34" charset="0"/>
                <a:cs typeface="Calibri" panose="020F0502020204030204" pitchFamily="34" charset="0"/>
              </a:rPr>
              <a:t>OTHER KEY INTERVIEW POINTS </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457200" lvl="1" indent="0">
              <a:buNone/>
            </a:pPr>
            <a:r>
              <a:rPr lang="en-US" b="1" dirty="0">
                <a:solidFill>
                  <a:schemeClr val="tx1"/>
                </a:solidFill>
                <a:latin typeface="Calibri" panose="020F0502020204030204" pitchFamily="34" charset="0"/>
                <a:cs typeface="Calibri" panose="020F0502020204030204" pitchFamily="34" charset="0"/>
              </a:rPr>
              <a:t>Be early to your interview. </a:t>
            </a:r>
          </a:p>
          <a:p>
            <a:pPr marL="457200" lvl="1" indent="0">
              <a:buNone/>
            </a:pPr>
            <a:r>
              <a:rPr lang="en-US" b="1" dirty="0">
                <a:solidFill>
                  <a:schemeClr val="tx1"/>
                </a:solidFill>
                <a:latin typeface="Calibri" panose="020F0502020204030204" pitchFamily="34" charset="0"/>
                <a:cs typeface="Calibri" panose="020F0502020204030204" pitchFamily="34" charset="0"/>
              </a:rPr>
              <a:t>Talk in brief, complete thoughts while using terms that are easily understood by all.  Also, do not sway if on camera, and do not keep your hands in your pockets.</a:t>
            </a:r>
          </a:p>
          <a:p>
            <a:pPr marL="457200" lvl="1" indent="0">
              <a:buNone/>
            </a:pPr>
            <a:r>
              <a:rPr lang="en-US" b="1" dirty="0">
                <a:solidFill>
                  <a:schemeClr val="tx1"/>
                </a:solidFill>
                <a:latin typeface="Calibri" panose="020F0502020204030204" pitchFamily="34" charset="0"/>
                <a:cs typeface="Calibri" panose="020F0502020204030204" pitchFamily="34" charset="0"/>
              </a:rPr>
              <a:t>Dress for success! </a:t>
            </a:r>
          </a:p>
          <a:p>
            <a:pPr marL="457200" lvl="1" indent="0">
              <a:buNone/>
            </a:pPr>
            <a:r>
              <a:rPr lang="en-US" b="1" dirty="0">
                <a:solidFill>
                  <a:schemeClr val="tx1"/>
                </a:solidFill>
                <a:latin typeface="Calibri" panose="020F0502020204030204" pitchFamily="34" charset="0"/>
                <a:cs typeface="Calibri" panose="020F0502020204030204" pitchFamily="34" charset="0"/>
              </a:rPr>
              <a:t>Be confident! Remember, you are the expert. </a:t>
            </a:r>
          </a:p>
          <a:p>
            <a:pPr marL="457200" lvl="1" indent="0">
              <a:buNone/>
            </a:pPr>
            <a:r>
              <a:rPr lang="en-US" b="1" dirty="0">
                <a:solidFill>
                  <a:schemeClr val="tx1"/>
                </a:solidFill>
                <a:latin typeface="Calibri" panose="020F0502020204030204" pitchFamily="34" charset="0"/>
                <a:cs typeface="Calibri" panose="020F0502020204030204" pitchFamily="34" charset="0"/>
              </a:rPr>
              <a:t>Anything you say can be used. There is never an “off-the-record” moment. </a:t>
            </a:r>
          </a:p>
          <a:p>
            <a:pPr marL="457200" lvl="1" indent="0">
              <a:buNone/>
            </a:pPr>
            <a:r>
              <a:rPr lang="en-US" b="1" dirty="0">
                <a:solidFill>
                  <a:schemeClr val="tx1"/>
                </a:solidFill>
                <a:latin typeface="Calibri" panose="020F0502020204030204" pitchFamily="34" charset="0"/>
                <a:cs typeface="Calibri" panose="020F0502020204030204" pitchFamily="34" charset="0"/>
              </a:rPr>
              <a:t>Be enthusiastic! Show your genuine passion for the topic. </a:t>
            </a:r>
          </a:p>
          <a:p>
            <a:pPr marL="457200" lvl="1" indent="0">
              <a:buNone/>
            </a:pPr>
            <a:r>
              <a:rPr lang="en-US" b="1" dirty="0">
                <a:solidFill>
                  <a:schemeClr val="tx1"/>
                </a:solidFill>
                <a:latin typeface="Calibri" panose="020F0502020204030204" pitchFamily="34" charset="0"/>
                <a:cs typeface="Calibri" panose="020F0502020204030204" pitchFamily="34" charset="0"/>
              </a:rPr>
              <a:t>Keep it local. People care more about what’s happening where  they are. </a:t>
            </a:r>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17149" y="0"/>
            <a:ext cx="3174851" cy="4817836"/>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6890" y="4914308"/>
            <a:ext cx="2782137" cy="1871805"/>
          </a:xfrm>
          <a:prstGeom prst="rect">
            <a:avLst/>
          </a:prstGeom>
        </p:spPr>
      </p:pic>
    </p:spTree>
    <p:extLst>
      <p:ext uri="{BB962C8B-B14F-4D97-AF65-F5344CB8AC3E}">
        <p14:creationId xmlns:p14="http://schemas.microsoft.com/office/powerpoint/2010/main" val="1247429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BE4F-D487-859E-F91C-0005AA28EAEE}"/>
              </a:ext>
            </a:extLst>
          </p:cNvPr>
          <p:cNvSpPr>
            <a:spLocks noGrp="1"/>
          </p:cNvSpPr>
          <p:nvPr>
            <p:ph type="title"/>
          </p:nvPr>
        </p:nvSpPr>
        <p:spPr>
          <a:xfrm>
            <a:off x="0" y="121298"/>
            <a:ext cx="8534401" cy="671805"/>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Some of the OICA bills for 2024</a:t>
            </a:r>
          </a:p>
        </p:txBody>
      </p:sp>
      <p:sp>
        <p:nvSpPr>
          <p:cNvPr id="3" name="Text Placeholder 2">
            <a:extLst>
              <a:ext uri="{FF2B5EF4-FFF2-40B4-BE49-F238E27FC236}">
                <a16:creationId xmlns:a16="http://schemas.microsoft.com/office/drawing/2014/main" id="{FE505ED1-9FE9-4551-7033-88BC8A209973}"/>
              </a:ext>
            </a:extLst>
          </p:cNvPr>
          <p:cNvSpPr>
            <a:spLocks noGrp="1"/>
          </p:cNvSpPr>
          <p:nvPr>
            <p:ph type="body" idx="1"/>
          </p:nvPr>
        </p:nvSpPr>
        <p:spPr>
          <a:xfrm>
            <a:off x="93307" y="1007707"/>
            <a:ext cx="8901404" cy="5962260"/>
          </a:xfrm>
        </p:spPr>
        <p:txBody>
          <a:bodyPr>
            <a:normAutofit fontScale="92500" lnSpcReduction="10000"/>
          </a:bodyPr>
          <a:lstStyle/>
          <a:p>
            <a:pPr marL="0" marR="0">
              <a:lnSpc>
                <a:spcPct val="107000"/>
              </a:lnSpc>
              <a:spcBef>
                <a:spcPts val="0"/>
              </a:spcBef>
              <a:spcAft>
                <a:spcPts val="800"/>
              </a:spcAft>
            </a:pPr>
            <a:r>
              <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HB1028	Tally(H); Rader(S)			S	</a:t>
            </a:r>
            <a:r>
              <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rPr>
              <a:t>P</a:t>
            </a:r>
            <a:r>
              <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rohibiting use of corporal punishment on certain students. (SUPPORT) </a:t>
            </a:r>
          </a:p>
          <a:p>
            <a:pPr marL="0" marR="0">
              <a:lnSpc>
                <a:spcPct val="107000"/>
              </a:lnSpc>
              <a:spcBef>
                <a:spcPts val="0"/>
              </a:spcBef>
              <a:spcAft>
                <a:spcPts val="800"/>
              </a:spcAft>
            </a:pPr>
            <a:endPar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HB2012	</a:t>
            </a:r>
            <a:r>
              <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rPr>
              <a:t>Bennett</a:t>
            </a:r>
            <a:r>
              <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 Stanley(S)		S	Hope Shaffer Act; provide notice to parents about drivers education </a:t>
            </a:r>
            <a:r>
              <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rPr>
              <a:t>classes</a:t>
            </a:r>
            <a:r>
              <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(SUPPORT)</a:t>
            </a:r>
          </a:p>
          <a:p>
            <a:pPr marL="0" marR="0">
              <a:lnSpc>
                <a:spcPct val="107000"/>
              </a:lnSpc>
              <a:spcBef>
                <a:spcPts val="0"/>
              </a:spcBef>
              <a:spcAft>
                <a:spcPts val="800"/>
              </a:spcAft>
            </a:pPr>
            <a:endPar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rPr>
              <a:t>HB3329	Roe(H); Stanley(S)			S	Requiring certain schools to make menstrual products available at no cost to students; effective date. (SUPPORT)</a:t>
            </a:r>
          </a:p>
          <a:p>
            <a:pPr marL="0" marR="0">
              <a:lnSpc>
                <a:spcPct val="107000"/>
              </a:lnSpc>
              <a:spcBef>
                <a:spcPts val="0"/>
              </a:spcBef>
              <a:spcAft>
                <a:spcPts val="800"/>
              </a:spcAft>
            </a:pPr>
            <a:endPar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SB1324	</a:t>
            </a:r>
            <a:r>
              <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rPr>
              <a:t>Thompson</a:t>
            </a:r>
            <a:r>
              <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 Lawson(H)        	</a:t>
            </a:r>
            <a:r>
              <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rPr>
              <a:t>H</a:t>
            </a:r>
            <a:r>
              <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Creates a universal electronic application for free and reduced-price meals for Oklahoma students. (SUPPORT)</a:t>
            </a:r>
          </a:p>
          <a:p>
            <a:pPr marL="0" marR="0">
              <a:lnSpc>
                <a:spcPct val="107000"/>
              </a:lnSpc>
              <a:spcBef>
                <a:spcPts val="0"/>
              </a:spcBef>
              <a:spcAft>
                <a:spcPts val="800"/>
              </a:spcAft>
            </a:pPr>
            <a:endPar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rPr>
              <a:t>TBD – Bill numbers</a:t>
            </a:r>
          </a:p>
          <a:p>
            <a:pPr marL="0" marR="0">
              <a:lnSpc>
                <a:spcPct val="107000"/>
              </a:lnSpc>
              <a:spcBef>
                <a:spcPts val="0"/>
              </a:spcBef>
              <a:spcAft>
                <a:spcPts val="800"/>
              </a:spcAft>
            </a:pPr>
            <a:r>
              <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rPr>
              <a:t>Mandatory acceptance of federal funding to implement summer food assistance for free and reduced lunch recipients</a:t>
            </a:r>
          </a:p>
          <a:p>
            <a:pPr marL="0" marR="0">
              <a:lnSpc>
                <a:spcPct val="107000"/>
              </a:lnSpc>
              <a:spcBef>
                <a:spcPts val="0"/>
              </a:spcBef>
              <a:spcAft>
                <a:spcPts val="800"/>
              </a:spcAft>
            </a:pPr>
            <a:r>
              <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Wallace (H); Thompson(S)     Appropriations to continue support for the Double Up Bucks SNAP subsidy, Family Representation and Advocacy Program (FRAP), and expanded support for CEP programs</a:t>
            </a:r>
          </a:p>
          <a:p>
            <a:endParaRPr lang="en-US" dirty="0"/>
          </a:p>
        </p:txBody>
      </p:sp>
      <p:pic>
        <p:nvPicPr>
          <p:cNvPr id="4" name="Picture 3">
            <a:extLst>
              <a:ext uri="{FF2B5EF4-FFF2-40B4-BE49-F238E27FC236}">
                <a16:creationId xmlns:a16="http://schemas.microsoft.com/office/drawing/2014/main" id="{1FD03D09-363F-5DD7-4FCB-325151326C56}"/>
              </a:ext>
            </a:extLst>
          </p:cNvPr>
          <p:cNvPicPr>
            <a:picLocks noChangeAspect="1"/>
          </p:cNvPicPr>
          <p:nvPr/>
        </p:nvPicPr>
        <p:blipFill>
          <a:blip r:embed="rId2"/>
          <a:stretch>
            <a:fillRect/>
          </a:stretch>
        </p:blipFill>
        <p:spPr>
          <a:xfrm>
            <a:off x="9088867" y="0"/>
            <a:ext cx="3103133" cy="4712616"/>
          </a:xfrm>
          <a:prstGeom prst="rect">
            <a:avLst/>
          </a:prstGeom>
        </p:spPr>
      </p:pic>
      <p:pic>
        <p:nvPicPr>
          <p:cNvPr id="5" name="Picture 4">
            <a:extLst>
              <a:ext uri="{FF2B5EF4-FFF2-40B4-BE49-F238E27FC236}">
                <a16:creationId xmlns:a16="http://schemas.microsoft.com/office/drawing/2014/main" id="{0E5ABBBF-1CFF-0D80-EAFC-7BAF5BAE83A1}"/>
              </a:ext>
            </a:extLst>
          </p:cNvPr>
          <p:cNvPicPr>
            <a:picLocks noChangeAspect="1"/>
          </p:cNvPicPr>
          <p:nvPr/>
        </p:nvPicPr>
        <p:blipFill>
          <a:blip r:embed="rId3"/>
          <a:stretch>
            <a:fillRect/>
          </a:stretch>
        </p:blipFill>
        <p:spPr>
          <a:xfrm>
            <a:off x="8845421" y="5349670"/>
            <a:ext cx="3346579" cy="1144436"/>
          </a:xfrm>
          <a:prstGeom prst="rect">
            <a:avLst/>
          </a:prstGeom>
        </p:spPr>
      </p:pic>
    </p:spTree>
    <p:extLst>
      <p:ext uri="{BB962C8B-B14F-4D97-AF65-F5344CB8AC3E}">
        <p14:creationId xmlns:p14="http://schemas.microsoft.com/office/powerpoint/2010/main" val="3596812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E162-B9C7-5879-B934-47EDABDAD32A}"/>
              </a:ext>
            </a:extLst>
          </p:cNvPr>
          <p:cNvSpPr>
            <a:spLocks noGrp="1"/>
          </p:cNvSpPr>
          <p:nvPr>
            <p:ph type="title"/>
          </p:nvPr>
        </p:nvSpPr>
        <p:spPr>
          <a:xfrm>
            <a:off x="282995" y="74708"/>
            <a:ext cx="3821911" cy="1231578"/>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Other work done by OICA</a:t>
            </a:r>
          </a:p>
        </p:txBody>
      </p:sp>
      <p:sp>
        <p:nvSpPr>
          <p:cNvPr id="3" name="Text Placeholder 2">
            <a:extLst>
              <a:ext uri="{FF2B5EF4-FFF2-40B4-BE49-F238E27FC236}">
                <a16:creationId xmlns:a16="http://schemas.microsoft.com/office/drawing/2014/main" id="{980F771D-EEC1-536E-1A71-A1F6D763F4A0}"/>
              </a:ext>
            </a:extLst>
          </p:cNvPr>
          <p:cNvSpPr>
            <a:spLocks noGrp="1"/>
          </p:cNvSpPr>
          <p:nvPr>
            <p:ph type="body" idx="1"/>
          </p:nvPr>
        </p:nvSpPr>
        <p:spPr>
          <a:xfrm>
            <a:off x="152368" y="1490048"/>
            <a:ext cx="3495902" cy="6286499"/>
          </a:xfrm>
        </p:spPr>
        <p: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The Oklahoma Institute for Child Advocacy is currently working on two grant-driven endeavors.</a:t>
            </a:r>
          </a:p>
          <a:p>
            <a:pPr marL="342900" indent="-342900">
              <a:buAutoNum type="arabicParen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Increasing awareness about SoonerCare enrollment across 20 rural OK counties through outreach in schools and daycares.*</a:t>
            </a:r>
          </a:p>
          <a:p>
            <a:pPr marL="342900" indent="-342900">
              <a:buAutoNum type="arabicParen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Outreach to lawmakers for policies to reduce the need for group homes </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use for housing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young Oklahomans.</a:t>
            </a:r>
          </a:p>
          <a:p>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To request brochures for distribution, contact Joe Dorman at jdorman@oica.org</a:t>
            </a:r>
          </a:p>
        </p:txBody>
      </p:sp>
      <p:pic>
        <p:nvPicPr>
          <p:cNvPr id="4" name="Picture 3">
            <a:extLst>
              <a:ext uri="{FF2B5EF4-FFF2-40B4-BE49-F238E27FC236}">
                <a16:creationId xmlns:a16="http://schemas.microsoft.com/office/drawing/2014/main" id="{1EF00073-2BDD-DA12-BEEF-EB8DC4035ECD}"/>
              </a:ext>
            </a:extLst>
          </p:cNvPr>
          <p:cNvPicPr>
            <a:picLocks noChangeAspect="1"/>
          </p:cNvPicPr>
          <p:nvPr/>
        </p:nvPicPr>
        <p:blipFill>
          <a:blip r:embed="rId2"/>
          <a:stretch>
            <a:fillRect/>
          </a:stretch>
        </p:blipFill>
        <p:spPr>
          <a:xfrm>
            <a:off x="9088867" y="0"/>
            <a:ext cx="3103133" cy="4712616"/>
          </a:xfrm>
          <a:prstGeom prst="rect">
            <a:avLst/>
          </a:prstGeom>
        </p:spPr>
      </p:pic>
      <p:pic>
        <p:nvPicPr>
          <p:cNvPr id="6" name="Picture 5" descr="A pair of pink flyer with cartoon character holding scissors&#10;&#10;Description automatically generated">
            <a:extLst>
              <a:ext uri="{FF2B5EF4-FFF2-40B4-BE49-F238E27FC236}">
                <a16:creationId xmlns:a16="http://schemas.microsoft.com/office/drawing/2014/main" id="{F8BB0E96-2F80-FC6A-8AFD-414440FBCB81}"/>
              </a:ext>
            </a:extLst>
          </p:cNvPr>
          <p:cNvPicPr>
            <a:picLocks noChangeAspect="1"/>
          </p:cNvPicPr>
          <p:nvPr/>
        </p:nvPicPr>
        <p:blipFill>
          <a:blip r:embed="rId3"/>
          <a:stretch>
            <a:fillRect/>
          </a:stretch>
        </p:blipFill>
        <p:spPr>
          <a:xfrm>
            <a:off x="4104906" y="362468"/>
            <a:ext cx="4848225" cy="6286500"/>
          </a:xfrm>
          <a:prstGeom prst="rect">
            <a:avLst/>
          </a:prstGeom>
        </p:spPr>
      </p:pic>
      <p:pic>
        <p:nvPicPr>
          <p:cNvPr id="8" name="Picture 7" descr="A logo for a foundation&#10;&#10;Description automatically generated">
            <a:extLst>
              <a:ext uri="{FF2B5EF4-FFF2-40B4-BE49-F238E27FC236}">
                <a16:creationId xmlns:a16="http://schemas.microsoft.com/office/drawing/2014/main" id="{451B9022-BAAF-F688-D468-8CC1D87A4384}"/>
              </a:ext>
            </a:extLst>
          </p:cNvPr>
          <p:cNvPicPr>
            <a:picLocks noChangeAspect="1"/>
          </p:cNvPicPr>
          <p:nvPr/>
        </p:nvPicPr>
        <p:blipFill>
          <a:blip r:embed="rId4"/>
          <a:stretch>
            <a:fillRect/>
          </a:stretch>
        </p:blipFill>
        <p:spPr>
          <a:xfrm>
            <a:off x="9088867" y="4834553"/>
            <a:ext cx="2950766" cy="1581150"/>
          </a:xfrm>
          <a:prstGeom prst="rect">
            <a:avLst/>
          </a:prstGeom>
        </p:spPr>
      </p:pic>
    </p:spTree>
    <p:extLst>
      <p:ext uri="{BB962C8B-B14F-4D97-AF65-F5344CB8AC3E}">
        <p14:creationId xmlns:p14="http://schemas.microsoft.com/office/powerpoint/2010/main" val="424462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15654" y="-212560"/>
            <a:ext cx="3011382" cy="39046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8196" y="0"/>
            <a:ext cx="3103804" cy="4710023"/>
          </a:xfrm>
          <a:prstGeom prst="rect">
            <a:avLst/>
          </a:prstGeom>
        </p:spPr>
      </p:pic>
      <p:sp>
        <p:nvSpPr>
          <p:cNvPr id="9" name="Content Placeholder 2">
            <a:extLst>
              <a:ext uri="{FF2B5EF4-FFF2-40B4-BE49-F238E27FC236}">
                <a16:creationId xmlns:a16="http://schemas.microsoft.com/office/drawing/2014/main" id="{2DB6C5C7-17E6-4133-AEF8-B3B4E3B6AD6C}"/>
              </a:ext>
            </a:extLst>
          </p:cNvPr>
          <p:cNvSpPr txBox="1">
            <a:spLocks/>
          </p:cNvSpPr>
          <p:nvPr/>
        </p:nvSpPr>
        <p:spPr>
          <a:xfrm>
            <a:off x="182967" y="242669"/>
            <a:ext cx="8505645" cy="4790535"/>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b="1" dirty="0">
                <a:solidFill>
                  <a:schemeClr val="tx1"/>
                </a:solidFill>
              </a:rPr>
              <a:t>Every child deserves a chance. Stand with us in the fight for Oklahoma’s children by becoming a member of OICA today and joining the fight on behalf of Oklahoma’s kids and families.</a:t>
            </a:r>
          </a:p>
          <a:p>
            <a:endParaRPr lang="en-US" b="1" dirty="0">
              <a:solidFill>
                <a:schemeClr val="tx1"/>
              </a:solidFill>
            </a:endParaRPr>
          </a:p>
          <a:p>
            <a:r>
              <a:rPr lang="en-US" b="1" dirty="0">
                <a:solidFill>
                  <a:schemeClr val="tx1"/>
                </a:solidFill>
              </a:rPr>
              <a:t>Members help us to:</a:t>
            </a:r>
          </a:p>
          <a:p>
            <a:r>
              <a:rPr lang="en-US" b="1" dirty="0">
                <a:solidFill>
                  <a:schemeClr val="tx1"/>
                </a:solidFill>
              </a:rPr>
              <a:t>Reduce child hunger;</a:t>
            </a:r>
          </a:p>
          <a:p>
            <a:r>
              <a:rPr lang="en-US" b="1" dirty="0">
                <a:solidFill>
                  <a:schemeClr val="tx1"/>
                </a:solidFill>
              </a:rPr>
              <a:t>Help place foster children in loving and safe homes;</a:t>
            </a:r>
          </a:p>
          <a:p>
            <a:r>
              <a:rPr lang="en-US" b="1" dirty="0">
                <a:solidFill>
                  <a:schemeClr val="tx1"/>
                </a:solidFill>
              </a:rPr>
              <a:t>Reduce Oklahoma’s rates of abuse and neglect;</a:t>
            </a:r>
          </a:p>
          <a:p>
            <a:r>
              <a:rPr lang="en-US" b="1" dirty="0">
                <a:solidFill>
                  <a:schemeClr val="tx1"/>
                </a:solidFill>
              </a:rPr>
              <a:t>Support quality public education;</a:t>
            </a:r>
          </a:p>
          <a:p>
            <a:r>
              <a:rPr lang="en-US" b="1" dirty="0">
                <a:solidFill>
                  <a:schemeClr val="tx1"/>
                </a:solidFill>
              </a:rPr>
              <a:t>Reform and improve our criminal justice system;</a:t>
            </a:r>
          </a:p>
          <a:p>
            <a:r>
              <a:rPr lang="en-US" b="1" dirty="0">
                <a:solidFill>
                  <a:schemeClr val="tx1"/>
                </a:solidFill>
              </a:rPr>
              <a:t>And more!</a:t>
            </a:r>
          </a:p>
          <a:p>
            <a:endParaRPr lang="en-US" b="1" dirty="0">
              <a:solidFill>
                <a:schemeClr val="tx1"/>
              </a:solidFill>
            </a:endParaRPr>
          </a:p>
          <a:p>
            <a:r>
              <a:rPr lang="en-US" b="1" dirty="0">
                <a:solidFill>
                  <a:schemeClr val="tx1"/>
                </a:solidFill>
              </a:rPr>
              <a:t>Membership levels</a:t>
            </a:r>
          </a:p>
          <a:p>
            <a:r>
              <a:rPr lang="en-US" b="1" dirty="0">
                <a:solidFill>
                  <a:schemeClr val="tx1"/>
                </a:solidFill>
              </a:rPr>
              <a:t>Educator/Student/Govt. Employee - $60</a:t>
            </a:r>
          </a:p>
          <a:p>
            <a:r>
              <a:rPr lang="en-US" b="1" dirty="0">
                <a:solidFill>
                  <a:schemeClr val="tx1"/>
                </a:solidFill>
              </a:rPr>
              <a:t>Partner organization - $100</a:t>
            </a:r>
          </a:p>
          <a:p>
            <a:r>
              <a:rPr lang="en-US" b="1" dirty="0">
                <a:solidFill>
                  <a:schemeClr val="tx1"/>
                </a:solidFill>
              </a:rPr>
              <a:t>Individual - $120</a:t>
            </a:r>
          </a:p>
          <a:p>
            <a:r>
              <a:rPr lang="en-US" b="1" dirty="0">
                <a:solidFill>
                  <a:schemeClr val="tx1"/>
                </a:solidFill>
              </a:rPr>
              <a:t>Junior Executive Business Council - $500</a:t>
            </a:r>
          </a:p>
          <a:p>
            <a:r>
              <a:rPr lang="en-US" b="1" dirty="0">
                <a:solidFill>
                  <a:schemeClr val="tx1"/>
                </a:solidFill>
              </a:rPr>
              <a:t>Executive Business Council - $1,000</a:t>
            </a:r>
          </a:p>
        </p:txBody>
      </p:sp>
      <p:sp>
        <p:nvSpPr>
          <p:cNvPr id="10" name="Content Placeholder 3">
            <a:extLst>
              <a:ext uri="{FF2B5EF4-FFF2-40B4-BE49-F238E27FC236}">
                <a16:creationId xmlns:a16="http://schemas.microsoft.com/office/drawing/2014/main" id="{0E04DF4B-B673-4A03-84B6-EEC8696B1F14}"/>
              </a:ext>
            </a:extLst>
          </p:cNvPr>
          <p:cNvSpPr txBox="1">
            <a:spLocks/>
          </p:cNvSpPr>
          <p:nvPr/>
        </p:nvSpPr>
        <p:spPr>
          <a:xfrm>
            <a:off x="7722704" y="5367130"/>
            <a:ext cx="4355871" cy="1275209"/>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sz="2800" b="1" dirty="0">
              <a:solidFill>
                <a:schemeClr val="tx1"/>
              </a:solidFill>
              <a:effectLst>
                <a:outerShdw blurRad="38100" dist="38100" dir="2700000" algn="tl">
                  <a:srgbClr val="000000">
                    <a:alpha val="43137"/>
                  </a:srgbClr>
                </a:outerShdw>
              </a:effectLst>
            </a:endParaRPr>
          </a:p>
        </p:txBody>
      </p:sp>
      <p:sp>
        <p:nvSpPr>
          <p:cNvPr id="11" name="Title 1">
            <a:extLst>
              <a:ext uri="{FF2B5EF4-FFF2-40B4-BE49-F238E27FC236}">
                <a16:creationId xmlns:a16="http://schemas.microsoft.com/office/drawing/2014/main" id="{BA256F41-A7B1-414A-806E-781560A236E8}"/>
              </a:ext>
            </a:extLst>
          </p:cNvPr>
          <p:cNvSpPr>
            <a:spLocks noGrp="1"/>
          </p:cNvSpPr>
          <p:nvPr>
            <p:ph type="title"/>
          </p:nvPr>
        </p:nvSpPr>
        <p:spPr>
          <a:xfrm>
            <a:off x="321347" y="6104466"/>
            <a:ext cx="7230148" cy="1507067"/>
          </a:xfrm>
        </p:spPr>
        <p:txBody>
          <a:bodyPr>
            <a:normAutofit fontScale="90000"/>
          </a:bodyPr>
          <a:lstStyle/>
          <a:p>
            <a:pPr lvl="0">
              <a:spcBef>
                <a:spcPts val="0"/>
              </a:spcBef>
            </a:pPr>
            <a:r>
              <a:rPr lang="en-US" b="1" dirty="0">
                <a:effectLst>
                  <a:outerShdw blurRad="38100" dist="38100" dir="2700000" algn="tl">
                    <a:srgbClr val="000000">
                      <a:alpha val="43137"/>
                    </a:srgbClr>
                  </a:outerShdw>
                </a:effectLst>
              </a:rPr>
              <a:t>Become a member of OICA and help support our mission!</a:t>
            </a:r>
            <a:br>
              <a:rPr lang="en-US" b="1" dirty="0">
                <a:effectLst>
                  <a:outerShdw blurRad="38100" dist="38100" dir="2700000" algn="tl">
                    <a:srgbClr val="000000">
                      <a:alpha val="43137"/>
                    </a:srgbClr>
                  </a:outerShdw>
                </a:effectLst>
              </a:rPr>
            </a:br>
            <a:r>
              <a:rPr lang="en-US" sz="2800" b="1" cap="none" dirty="0">
                <a:ln>
                  <a:noFill/>
                </a:ln>
                <a:solidFill>
                  <a:prstClr val="white"/>
                </a:solidFill>
                <a:effectLst>
                  <a:outerShdw blurRad="38100" dist="38100" dir="2700000" algn="tl">
                    <a:srgbClr val="000000">
                      <a:alpha val="43137"/>
                    </a:srgbClr>
                  </a:outerShdw>
                </a:effectLst>
                <a:ea typeface="+mn-ea"/>
                <a:cs typeface="+mn-cs"/>
              </a:rPr>
              <a:t>Go to </a:t>
            </a:r>
            <a:r>
              <a:rPr lang="en-US" sz="2800" b="1" cap="none" dirty="0">
                <a:ln>
                  <a:noFill/>
                </a:ln>
                <a:solidFill>
                  <a:prstClr val="white"/>
                </a:solidFill>
                <a:effectLst>
                  <a:outerShdw blurRad="38100" dist="38100" dir="2700000" algn="tl">
                    <a:srgbClr val="000000">
                      <a:alpha val="43137"/>
                    </a:srgbClr>
                  </a:outerShdw>
                </a:effectLst>
                <a:ea typeface="+mn-ea"/>
                <a:cs typeface="+mn-cs"/>
                <a:hlinkClick r:id="rId4">
                  <a:extLst>
                    <a:ext uri="{A12FA001-AC4F-418D-AE19-62706E023703}">
                      <ahyp:hlinkClr xmlns:ahyp="http://schemas.microsoft.com/office/drawing/2018/hyperlinkcolor" val="tx"/>
                    </a:ext>
                  </a:extLst>
                </a:hlinkClick>
              </a:rPr>
              <a:t>https://oica.org</a:t>
            </a:r>
            <a:r>
              <a:rPr lang="en-US" sz="2800" b="1" cap="none" dirty="0">
                <a:ln>
                  <a:noFill/>
                </a:ln>
                <a:solidFill>
                  <a:prstClr val="white"/>
                </a:solidFill>
                <a:effectLst>
                  <a:outerShdw blurRad="38100" dist="38100" dir="2700000" algn="tl">
                    <a:srgbClr val="000000">
                      <a:alpha val="43137"/>
                    </a:srgbClr>
                  </a:outerShdw>
                </a:effectLst>
                <a:ea typeface="+mn-ea"/>
                <a:cs typeface="+mn-cs"/>
              </a:rPr>
              <a:t> to learn more!</a:t>
            </a:r>
            <a:br>
              <a:rPr lang="en-US" sz="2800" b="1" cap="none" dirty="0">
                <a:ln>
                  <a:noFill/>
                </a:ln>
                <a:solidFill>
                  <a:prstClr val="white"/>
                </a:solidFill>
                <a:effectLst>
                  <a:outerShdw blurRad="38100" dist="38100" dir="2700000" algn="tl">
                    <a:srgbClr val="000000">
                      <a:alpha val="43137"/>
                    </a:srgbClr>
                  </a:outerShdw>
                </a:effectLst>
                <a:ea typeface="+mn-ea"/>
                <a:cs typeface="+mn-cs"/>
              </a:rPr>
            </a:br>
            <a:br>
              <a:rPr lang="en-US" dirty="0"/>
            </a:br>
            <a:endParaRPr lang="en-US" dirty="0"/>
          </a:p>
        </p:txBody>
      </p:sp>
      <p:pic>
        <p:nvPicPr>
          <p:cNvPr id="8" name="Picture 7">
            <a:extLst>
              <a:ext uri="{FF2B5EF4-FFF2-40B4-BE49-F238E27FC236}">
                <a16:creationId xmlns:a16="http://schemas.microsoft.com/office/drawing/2014/main" id="{CE8703E3-E050-4DFF-A221-4862D9182714}"/>
              </a:ext>
            </a:extLst>
          </p:cNvPr>
          <p:cNvPicPr>
            <a:picLocks noChangeAspect="1"/>
          </p:cNvPicPr>
          <p:nvPr/>
        </p:nvPicPr>
        <p:blipFill>
          <a:blip r:embed="rId5"/>
          <a:srcRect/>
          <a:stretch/>
        </p:blipFill>
        <p:spPr>
          <a:xfrm>
            <a:off x="7815563" y="5095102"/>
            <a:ext cx="3972015" cy="154723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2684" y="4428970"/>
            <a:ext cx="4538916" cy="2429029"/>
          </a:xfrm>
          <a:prstGeom prst="rect">
            <a:avLst/>
          </a:prstGeom>
        </p:spPr>
      </p:pic>
      <p:pic>
        <p:nvPicPr>
          <p:cNvPr id="6" name="Picture 5" descr="A group of children holding a sign&#10;&#10;Description automatically generated">
            <a:extLst>
              <a:ext uri="{FF2B5EF4-FFF2-40B4-BE49-F238E27FC236}">
                <a16:creationId xmlns:a16="http://schemas.microsoft.com/office/drawing/2014/main" id="{948279F2-6679-7F4A-C20A-71E29F30BAD7}"/>
              </a:ext>
            </a:extLst>
          </p:cNvPr>
          <p:cNvPicPr>
            <a:picLocks noChangeAspect="1"/>
          </p:cNvPicPr>
          <p:nvPr/>
        </p:nvPicPr>
        <p:blipFill>
          <a:blip r:embed="rId7"/>
          <a:stretch>
            <a:fillRect/>
          </a:stretch>
        </p:blipFill>
        <p:spPr>
          <a:xfrm>
            <a:off x="7462684" y="4431792"/>
            <a:ext cx="4546349" cy="2762110"/>
          </a:xfrm>
          <a:prstGeom prst="rect">
            <a:avLst/>
          </a:prstGeom>
        </p:spPr>
      </p:pic>
    </p:spTree>
    <p:extLst>
      <p:ext uri="{BB962C8B-B14F-4D97-AF65-F5344CB8AC3E}">
        <p14:creationId xmlns:p14="http://schemas.microsoft.com/office/powerpoint/2010/main" val="3964376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09F66E-A536-4FDF-AC5F-0B60EC100E4D}"/>
              </a:ext>
            </a:extLst>
          </p:cNvPr>
          <p:cNvSpPr>
            <a:spLocks noGrp="1"/>
          </p:cNvSpPr>
          <p:nvPr>
            <p:ph type="title"/>
          </p:nvPr>
        </p:nvSpPr>
        <p:spPr>
          <a:xfrm>
            <a:off x="487018" y="1958009"/>
            <a:ext cx="8482214" cy="3995530"/>
          </a:xfrm>
        </p:spPr>
        <p:txBody>
          <a:bodyPr>
            <a:normAutofit fontScale="90000"/>
          </a:bodyPr>
          <a:lstStyle/>
          <a:p>
            <a:r>
              <a:rPr lang="en-US" b="1" dirty="0">
                <a:effectLst>
                  <a:outerShdw blurRad="38100" dist="38100" dir="2700000" algn="tl">
                    <a:srgbClr val="000000">
                      <a:alpha val="43137"/>
                    </a:srgbClr>
                  </a:outerShdw>
                </a:effectLst>
              </a:rPr>
              <a:t>joe dorman, ceo </a:t>
            </a:r>
            <a:br>
              <a:rPr lang="en-US"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Oklahoma Institute for Child Advocacy</a:t>
            </a:r>
            <a:br>
              <a:rPr lang="en-US" sz="3100"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2915 n. Classen Blvd., Ste 320</a:t>
            </a:r>
            <a:br>
              <a:rPr lang="en-US" sz="3100"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Oklahoma City, OK 73106</a:t>
            </a:r>
            <a:br>
              <a:rPr lang="en-US" b="1" dirty="0">
                <a:effectLst>
                  <a:outerShdw blurRad="38100" dist="38100" dir="2700000" algn="tl">
                    <a:srgbClr val="000000">
                      <a:alpha val="43137"/>
                    </a:srgbClr>
                  </a:outerShdw>
                </a:effectLst>
              </a:rPr>
            </a:b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405.236.5437</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Jdorman@oica.org</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website - oica.org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4132" y="4710023"/>
            <a:ext cx="3085465" cy="2056976"/>
          </a:xfrm>
          <a:prstGeom prst="rect">
            <a:avLst/>
          </a:prstGeom>
        </p:spPr>
      </p:pic>
      <p:pic>
        <p:nvPicPr>
          <p:cNvPr id="3" name="Picture 2"/>
          <p:cNvPicPr>
            <a:picLocks noChangeAspect="1"/>
          </p:cNvPicPr>
          <p:nvPr/>
        </p:nvPicPr>
        <p:blipFill>
          <a:blip r:embed="rId3"/>
          <a:stretch>
            <a:fillRect/>
          </a:stretch>
        </p:blipFill>
        <p:spPr>
          <a:xfrm>
            <a:off x="9215654" y="-212560"/>
            <a:ext cx="3011382" cy="390466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8196" y="0"/>
            <a:ext cx="3103804" cy="4710023"/>
          </a:xfrm>
          <a:prstGeom prst="rect">
            <a:avLst/>
          </a:prstGeom>
        </p:spPr>
      </p:pic>
      <p:pic>
        <p:nvPicPr>
          <p:cNvPr id="6" name="Picture 5">
            <a:extLst>
              <a:ext uri="{FF2B5EF4-FFF2-40B4-BE49-F238E27FC236}">
                <a16:creationId xmlns:a16="http://schemas.microsoft.com/office/drawing/2014/main" id="{CE8703E3-E050-4DFF-A221-4862D9182714}"/>
              </a:ext>
            </a:extLst>
          </p:cNvPr>
          <p:cNvPicPr>
            <a:picLocks noChangeAspect="1"/>
          </p:cNvPicPr>
          <p:nvPr/>
        </p:nvPicPr>
        <p:blipFill>
          <a:blip r:embed="rId5"/>
          <a:srcRect/>
          <a:stretch/>
        </p:blipFill>
        <p:spPr>
          <a:xfrm>
            <a:off x="2742117" y="192536"/>
            <a:ext cx="3972015" cy="1547237"/>
          </a:xfrm>
          <a:prstGeom prst="rect">
            <a:avLst/>
          </a:prstGeom>
        </p:spPr>
      </p:pic>
    </p:spTree>
    <p:extLst>
      <p:ext uri="{BB962C8B-B14F-4D97-AF65-F5344CB8AC3E}">
        <p14:creationId xmlns:p14="http://schemas.microsoft.com/office/powerpoint/2010/main" val="238644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02" y="5264081"/>
            <a:ext cx="9055510" cy="1507067"/>
          </a:xfrm>
        </p:spPr>
        <p:txBody>
          <a:bodyPr>
            <a:normAutofit/>
          </a:bodyPr>
          <a:lstStyle/>
          <a:p>
            <a:r>
              <a:rPr lang="en-US" b="1" dirty="0"/>
              <a:t>Understand which level of government you should contact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612" y="0"/>
            <a:ext cx="2993537" cy="4542692"/>
          </a:xfrm>
          <a:prstGeom prst="rect">
            <a:avLst/>
          </a:prstGeom>
        </p:spPr>
      </p:pic>
      <p:sp>
        <p:nvSpPr>
          <p:cNvPr id="8" name="Content Placeholder 7"/>
          <p:cNvSpPr>
            <a:spLocks noGrp="1"/>
          </p:cNvSpPr>
          <p:nvPr>
            <p:ph idx="1"/>
          </p:nvPr>
        </p:nvSpPr>
        <p:spPr>
          <a:xfrm>
            <a:off x="684212" y="98323"/>
            <a:ext cx="8534400" cy="5240593"/>
          </a:xfrm>
        </p:spPr>
        <p:txBody>
          <a:bodyPr/>
          <a:lstStyle/>
          <a:p>
            <a:pPr marL="0" indent="0">
              <a:buNone/>
            </a:pPr>
            <a:r>
              <a:rPr lang="en-US" dirty="0">
                <a:solidFill>
                  <a:schemeClr val="tx1"/>
                </a:solidFill>
              </a:rPr>
              <a:t>The system of government in which we follow in the United States is broken up into different levels.  Be sure to research how the issue you feel is important impacts at each level.  </a:t>
            </a:r>
          </a:p>
          <a:p>
            <a:pPr marL="0" indent="0">
              <a:buNone/>
            </a:pPr>
            <a:r>
              <a:rPr lang="en-US" dirty="0">
                <a:solidFill>
                  <a:schemeClr val="tx1"/>
                </a:solidFill>
              </a:rPr>
              <a:t>It is important to remember that legislative officials at the state and the federal level are referred to as “Representatives” and “Senators” and that sometimes people can be confused by this.</a:t>
            </a:r>
          </a:p>
          <a:p>
            <a:endParaRPr lang="en-US" dirty="0">
              <a:solidFill>
                <a:schemeClr val="tx1"/>
              </a:solidFill>
            </a:endParaRPr>
          </a:p>
          <a:p>
            <a:pPr marL="0" indent="0">
              <a:buNone/>
            </a:pPr>
            <a:r>
              <a:rPr lang="en-US" dirty="0">
                <a:solidFill>
                  <a:schemeClr val="tx1"/>
                </a:solidFill>
              </a:rPr>
              <a:t>Federal – President, legislators, Supreme Court Justices</a:t>
            </a:r>
          </a:p>
          <a:p>
            <a:pPr marL="0" indent="0">
              <a:buNone/>
            </a:pPr>
            <a:r>
              <a:rPr lang="en-US" dirty="0">
                <a:solidFill>
                  <a:schemeClr val="tx1"/>
                </a:solidFill>
              </a:rPr>
              <a:t>State – Governor, legislators, Supreme Court Justices</a:t>
            </a:r>
          </a:p>
          <a:p>
            <a:pPr marL="0" indent="0">
              <a:buNone/>
            </a:pPr>
            <a:r>
              <a:rPr lang="en-US" dirty="0">
                <a:solidFill>
                  <a:schemeClr val="tx1"/>
                </a:solidFill>
              </a:rPr>
              <a:t>County – Commissioner and other county elected officials</a:t>
            </a:r>
          </a:p>
          <a:p>
            <a:pPr marL="0" indent="0">
              <a:buNone/>
            </a:pPr>
            <a:r>
              <a:rPr lang="en-US" dirty="0">
                <a:solidFill>
                  <a:schemeClr val="tx1"/>
                </a:solidFill>
              </a:rPr>
              <a:t>Local – Mayor (municipal) or Board President (school)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1302" y="4699819"/>
            <a:ext cx="2648155" cy="1986116"/>
          </a:xfrm>
          <a:prstGeom prst="rect">
            <a:avLst/>
          </a:prstGeom>
        </p:spPr>
      </p:pic>
    </p:spTree>
    <p:extLst>
      <p:ext uri="{BB962C8B-B14F-4D97-AF65-F5344CB8AC3E}">
        <p14:creationId xmlns:p14="http://schemas.microsoft.com/office/powerpoint/2010/main" val="4190420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15654" y="-212560"/>
            <a:ext cx="3011382" cy="39046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3232" y="0"/>
            <a:ext cx="3103804" cy="4710023"/>
          </a:xfrm>
          <a:prstGeom prst="rect">
            <a:avLst/>
          </a:prstGeom>
        </p:spPr>
      </p:pic>
      <p:graphicFrame>
        <p:nvGraphicFramePr>
          <p:cNvPr id="8" name="Content Placeholder 3">
            <a:extLst>
              <a:ext uri="{FF2B5EF4-FFF2-40B4-BE49-F238E27FC236}">
                <a16:creationId xmlns:a16="http://schemas.microsoft.com/office/drawing/2014/main" id="{0B3895CD-9093-4A92-9774-1E2326508DD1}"/>
              </a:ext>
            </a:extLst>
          </p:cNvPr>
          <p:cNvGraphicFramePr>
            <a:graphicFrameLocks/>
          </p:cNvGraphicFramePr>
          <p:nvPr>
            <p:extLst>
              <p:ext uri="{D42A27DB-BD31-4B8C-83A1-F6EECF244321}">
                <p14:modId xmlns:p14="http://schemas.microsoft.com/office/powerpoint/2010/main" val="914594186"/>
              </p:ext>
            </p:extLst>
          </p:nvPr>
        </p:nvGraphicFramePr>
        <p:xfrm>
          <a:off x="434830" y="418773"/>
          <a:ext cx="8534400" cy="3782291"/>
        </p:xfrm>
        <a:graphic>
          <a:graphicData uri="http://schemas.openxmlformats.org/drawingml/2006/table">
            <a:tbl>
              <a:tblPr firstRow="1" firstCol="1" lastRow="1" lastCol="1" bandRow="1" bandCol="1">
                <a:tableStyleId>{5C22544A-7EE6-4342-B048-85BDC9FD1C3A}</a:tableStyleId>
              </a:tblPr>
              <a:tblGrid>
                <a:gridCol w="2740511">
                  <a:extLst>
                    <a:ext uri="{9D8B030D-6E8A-4147-A177-3AD203B41FA5}">
                      <a16:colId xmlns:a16="http://schemas.microsoft.com/office/drawing/2014/main" val="811520115"/>
                    </a:ext>
                  </a:extLst>
                </a:gridCol>
                <a:gridCol w="3110352">
                  <a:extLst>
                    <a:ext uri="{9D8B030D-6E8A-4147-A177-3AD203B41FA5}">
                      <a16:colId xmlns:a16="http://schemas.microsoft.com/office/drawing/2014/main" val="3070340790"/>
                    </a:ext>
                  </a:extLst>
                </a:gridCol>
                <a:gridCol w="2683537">
                  <a:extLst>
                    <a:ext uri="{9D8B030D-6E8A-4147-A177-3AD203B41FA5}">
                      <a16:colId xmlns:a16="http://schemas.microsoft.com/office/drawing/2014/main" val="3715956609"/>
                    </a:ext>
                  </a:extLst>
                </a:gridCol>
              </a:tblGrid>
              <a:tr h="765570">
                <a:tc>
                  <a:txBody>
                    <a:bodyPr/>
                    <a:lstStyle/>
                    <a:p>
                      <a:pPr marL="27940" marR="0" algn="ctr">
                        <a:lnSpc>
                          <a:spcPts val="117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Every Two Years Voter Choose:</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28575" marR="238125" algn="ctr">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Every Four </a:t>
                      </a:r>
                      <a:r>
                        <a:rPr lang="en-US" sz="1600" spc="-25" dirty="0">
                          <a:solidFill>
                            <a:schemeClr val="tx1"/>
                          </a:solidFill>
                          <a:effectLst/>
                          <a:latin typeface="Calibri" panose="020F0502020204030204" pitchFamily="34" charset="0"/>
                          <a:cs typeface="Calibri" panose="020F0502020204030204" pitchFamily="34" charset="0"/>
                        </a:rPr>
                        <a:t>Years </a:t>
                      </a:r>
                      <a:r>
                        <a:rPr lang="en-US" sz="1600" dirty="0">
                          <a:solidFill>
                            <a:schemeClr val="tx1"/>
                          </a:solidFill>
                          <a:effectLst/>
                          <a:latin typeface="Calibri" panose="020F0502020204030204" pitchFamily="34" charset="0"/>
                          <a:cs typeface="Calibri" panose="020F0502020204030204" pitchFamily="34" charset="0"/>
                        </a:rPr>
                        <a:t>Voters Choose (Non-Presidential </a:t>
                      </a:r>
                      <a:r>
                        <a:rPr lang="en-US" sz="1600" spc="-20" dirty="0">
                          <a:solidFill>
                            <a:schemeClr val="tx1"/>
                          </a:solidFill>
                          <a:effectLst/>
                          <a:latin typeface="Calibri" panose="020F0502020204030204" pitchFamily="34" charset="0"/>
                          <a:cs typeface="Calibri" panose="020F0502020204030204" pitchFamily="34" charset="0"/>
                        </a:rPr>
                        <a:t>Years):</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28575" marR="0" algn="ctr">
                        <a:lnSpc>
                          <a:spcPts val="117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Every Six Years Voters Choose:</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extLst>
                  <a:ext uri="{0D108BD9-81ED-4DB2-BD59-A6C34878D82A}">
                    <a16:rowId xmlns:a16="http://schemas.microsoft.com/office/drawing/2014/main" val="348936179"/>
                  </a:ext>
                </a:extLst>
              </a:tr>
              <a:tr h="3016721">
                <a:tc>
                  <a:txBody>
                    <a:bodyPr/>
                    <a:lstStyle/>
                    <a:p>
                      <a:pPr marL="27940" marR="9525">
                        <a:lnSpc>
                          <a:spcPct val="101000"/>
                        </a:lnSpc>
                        <a:spcBef>
                          <a:spcPts val="25"/>
                        </a:spcBef>
                        <a:spcAft>
                          <a:spcPts val="0"/>
                        </a:spcAft>
                      </a:pPr>
                      <a:r>
                        <a:rPr lang="en-US" sz="1600" dirty="0">
                          <a:solidFill>
                            <a:schemeClr val="tx1"/>
                          </a:solidFill>
                          <a:effectLst/>
                          <a:latin typeface="Calibri" panose="020F0502020204030204" pitchFamily="34" charset="0"/>
                          <a:cs typeface="Calibri" panose="020F0502020204030204" pitchFamily="34" charset="0"/>
                        </a:rPr>
                        <a:t>24 State Senators (half of the State Senate, even or</a:t>
                      </a:r>
                    </a:p>
                    <a:p>
                      <a:pPr marL="27940" marR="0">
                        <a:lnSpc>
                          <a:spcPts val="1155"/>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odd-numbered seats)</a:t>
                      </a:r>
                    </a:p>
                    <a:p>
                      <a:pPr marL="0" marR="0">
                        <a:spcBef>
                          <a:spcPts val="25"/>
                        </a:spcBef>
                        <a:spcAft>
                          <a:spcPts val="0"/>
                        </a:spcAft>
                      </a:pPr>
                      <a:r>
                        <a:rPr lang="en-US" sz="1600" dirty="0">
                          <a:solidFill>
                            <a:schemeClr val="tx1"/>
                          </a:solidFill>
                          <a:effectLst/>
                          <a:latin typeface="Calibri" panose="020F0502020204030204" pitchFamily="34" charset="0"/>
                          <a:cs typeface="Calibri" panose="020F0502020204030204" pitchFamily="34" charset="0"/>
                        </a:rPr>
                        <a:t> </a:t>
                      </a:r>
                    </a:p>
                    <a:p>
                      <a:pPr marL="27940" marR="0">
                        <a:lnSpc>
                          <a:spcPct val="101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101 State Representatives (entire State House of Representatives)</a:t>
                      </a:r>
                    </a:p>
                    <a:p>
                      <a:pPr marL="0" marR="0">
                        <a:spcBef>
                          <a:spcPts val="55"/>
                        </a:spcBef>
                        <a:spcAft>
                          <a:spcPts val="0"/>
                        </a:spcAft>
                      </a:pPr>
                      <a:r>
                        <a:rPr lang="en-US" sz="1600" dirty="0">
                          <a:solidFill>
                            <a:schemeClr val="tx1"/>
                          </a:solidFill>
                          <a:effectLst/>
                          <a:latin typeface="Calibri" panose="020F0502020204030204" pitchFamily="34" charset="0"/>
                          <a:cs typeface="Calibri" panose="020F0502020204030204" pitchFamily="34" charset="0"/>
                        </a:rPr>
                        <a:t> </a:t>
                      </a:r>
                    </a:p>
                    <a:p>
                      <a:pPr marL="27940" marR="0">
                        <a:spcBef>
                          <a:spcPts val="5"/>
                        </a:spcBef>
                        <a:spcAft>
                          <a:spcPts val="0"/>
                        </a:spcAft>
                      </a:pPr>
                      <a:r>
                        <a:rPr lang="en-US" sz="1600" dirty="0">
                          <a:solidFill>
                            <a:schemeClr val="tx1"/>
                          </a:solidFill>
                          <a:effectLst/>
                          <a:latin typeface="Calibri" panose="020F0502020204030204" pitchFamily="34" charset="0"/>
                          <a:cs typeface="Calibri" panose="020F0502020204030204" pitchFamily="34" charset="0"/>
                        </a:rPr>
                        <a:t>5 Members of Congress (entire</a:t>
                      </a:r>
                    </a:p>
                    <a:p>
                      <a:pPr marL="27940" marR="0">
                        <a:spcBef>
                          <a:spcPts val="20"/>
                        </a:spcBef>
                        <a:spcAft>
                          <a:spcPts val="0"/>
                        </a:spcAft>
                      </a:pPr>
                      <a:r>
                        <a:rPr lang="en-US" sz="1600" dirty="0">
                          <a:solidFill>
                            <a:schemeClr val="tx1"/>
                          </a:solidFill>
                          <a:effectLst/>
                          <a:latin typeface="Calibri" panose="020F0502020204030204" pitchFamily="34" charset="0"/>
                          <a:cs typeface="Calibri" panose="020F0502020204030204" pitchFamily="34" charset="0"/>
                        </a:rPr>
                        <a:t>U.S. House of Representatives)</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tc>
                  <a:txBody>
                    <a:bodyPr/>
                    <a:lstStyle/>
                    <a:p>
                      <a:pPr marL="28575" marR="923290">
                        <a:lnSpc>
                          <a:spcPct val="101000"/>
                        </a:lnSpc>
                        <a:spcBef>
                          <a:spcPts val="25"/>
                        </a:spcBef>
                        <a:spcAft>
                          <a:spcPts val="0"/>
                        </a:spcAft>
                      </a:pPr>
                      <a:r>
                        <a:rPr lang="en-US" sz="1600" dirty="0">
                          <a:solidFill>
                            <a:schemeClr val="tx1"/>
                          </a:solidFill>
                          <a:effectLst/>
                          <a:latin typeface="Calibri" panose="020F0502020204030204" pitchFamily="34" charset="0"/>
                          <a:cs typeface="Calibri" panose="020F0502020204030204" pitchFamily="34" charset="0"/>
                        </a:rPr>
                        <a:t>8 statewide officers: Governor</a:t>
                      </a:r>
                    </a:p>
                    <a:p>
                      <a:pPr marL="28575" marR="923290">
                        <a:lnSpc>
                          <a:spcPct val="101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Lieutenant Governor Attorney General State Treasurer</a:t>
                      </a:r>
                    </a:p>
                    <a:p>
                      <a:pPr marL="28575" marR="0">
                        <a:lnSpc>
                          <a:spcPct val="101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Superintendent of Public Instruction Insurance Commissioner</a:t>
                      </a:r>
                    </a:p>
                    <a:p>
                      <a:pPr marL="28575" marR="574040">
                        <a:lnSpc>
                          <a:spcPct val="101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State Auditor and Inspector Labor Commissioner</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tc>
                  <a:txBody>
                    <a:bodyPr/>
                    <a:lstStyle/>
                    <a:p>
                      <a:pPr marL="28575" marR="0">
                        <a:spcBef>
                          <a:spcPts val="25"/>
                        </a:spcBef>
                        <a:spcAft>
                          <a:spcPts val="0"/>
                        </a:spcAft>
                      </a:pPr>
                      <a:r>
                        <a:rPr lang="en-US" sz="1600" dirty="0">
                          <a:solidFill>
                            <a:schemeClr val="tx1"/>
                          </a:solidFill>
                          <a:effectLst/>
                          <a:latin typeface="Calibri" panose="020F0502020204030204" pitchFamily="34" charset="0"/>
                          <a:cs typeface="Calibri" panose="020F0502020204030204" pitchFamily="34" charset="0"/>
                        </a:rPr>
                        <a:t>3 Corporation Commissioners</a:t>
                      </a:r>
                    </a:p>
                    <a:p>
                      <a:pPr marL="0" marR="0">
                        <a:spcBef>
                          <a:spcPts val="25"/>
                        </a:spcBef>
                        <a:spcAft>
                          <a:spcPts val="0"/>
                        </a:spcAft>
                      </a:pPr>
                      <a:r>
                        <a:rPr lang="en-US" sz="1600" dirty="0">
                          <a:solidFill>
                            <a:schemeClr val="tx1"/>
                          </a:solidFill>
                          <a:effectLst/>
                          <a:latin typeface="Calibri" panose="020F0502020204030204" pitchFamily="34" charset="0"/>
                          <a:cs typeface="Calibri" panose="020F0502020204030204" pitchFamily="34" charset="0"/>
                        </a:rPr>
                        <a:t> </a:t>
                      </a:r>
                    </a:p>
                    <a:p>
                      <a:pPr marL="28575" marR="0">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2 U.S. Senators (elected for</a:t>
                      </a:r>
                    </a:p>
                    <a:p>
                      <a:pPr marL="28575" marR="104140">
                        <a:lnSpc>
                          <a:spcPct val="101000"/>
                        </a:lnSpc>
                        <a:spcBef>
                          <a:spcPts val="20"/>
                        </a:spcBef>
                        <a:spcAft>
                          <a:spcPts val="0"/>
                        </a:spcAft>
                      </a:pPr>
                      <a:r>
                        <a:rPr lang="en-US" sz="1600" dirty="0">
                          <a:solidFill>
                            <a:schemeClr val="tx1"/>
                          </a:solidFill>
                          <a:effectLst/>
                          <a:latin typeface="Calibri" panose="020F0502020204030204" pitchFamily="34" charset="0"/>
                          <a:cs typeface="Calibri" panose="020F0502020204030204" pitchFamily="34" charset="0"/>
                        </a:rPr>
                        <a:t>six-year terms and elected on a staggered basis)</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oFill/>
                  </a:tcPr>
                </a:tc>
                <a:extLst>
                  <a:ext uri="{0D108BD9-81ED-4DB2-BD59-A6C34878D82A}">
                    <a16:rowId xmlns:a16="http://schemas.microsoft.com/office/drawing/2014/main" val="870186103"/>
                  </a:ext>
                </a:extLst>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2921" y="4814885"/>
            <a:ext cx="3257806" cy="1875967"/>
          </a:xfrm>
          <a:prstGeom prst="rect">
            <a:avLst/>
          </a:prstGeom>
        </p:spPr>
      </p:pic>
      <p:sp>
        <p:nvSpPr>
          <p:cNvPr id="5" name="TextBox 4"/>
          <p:cNvSpPr txBox="1"/>
          <p:nvPr/>
        </p:nvSpPr>
        <p:spPr>
          <a:xfrm>
            <a:off x="644106" y="5267864"/>
            <a:ext cx="5124090" cy="923330"/>
          </a:xfrm>
          <a:prstGeom prst="rect">
            <a:avLst/>
          </a:prstGeom>
          <a:noFill/>
        </p:spPr>
        <p:txBody>
          <a:bodyPr wrap="square" rtlCol="0">
            <a:spAutoFit/>
          </a:bodyPr>
          <a:lstStyle/>
          <a:p>
            <a:r>
              <a:rPr lang="en-US" sz="5400" b="1" dirty="0">
                <a:latin typeface="Century Gothic" panose="020B0502020202020204" pitchFamily="34" charset="0"/>
                <a:cs typeface="Calibri" panose="020F0502020204030204" pitchFamily="34" charset="0"/>
              </a:rPr>
              <a:t>Elections in OK</a:t>
            </a:r>
          </a:p>
        </p:txBody>
      </p:sp>
    </p:spTree>
    <p:extLst>
      <p:ext uri="{BB962C8B-B14F-4D97-AF65-F5344CB8AC3E}">
        <p14:creationId xmlns:p14="http://schemas.microsoft.com/office/powerpoint/2010/main" val="127945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8B3A6-A844-49BA-8023-2B7FB92B0C94}"/>
              </a:ext>
            </a:extLst>
          </p:cNvPr>
          <p:cNvSpPr>
            <a:spLocks noGrp="1"/>
          </p:cNvSpPr>
          <p:nvPr>
            <p:ph type="title"/>
          </p:nvPr>
        </p:nvSpPr>
        <p:spPr/>
        <p:txBody>
          <a:bodyPr>
            <a:normAutofit fontScale="90000"/>
          </a:bodyPr>
          <a:lstStyle/>
          <a:p>
            <a:br>
              <a:rPr lang="en-US" b="1" dirty="0"/>
            </a:br>
            <a:br>
              <a:rPr lang="en-US" b="1" dirty="0"/>
            </a:br>
            <a:r>
              <a:rPr lang="en-US" b="1" dirty="0"/>
              <a:t>The Oklahoma LEGISLATURE </a:t>
            </a:r>
          </a:p>
        </p:txBody>
      </p:sp>
      <p:sp>
        <p:nvSpPr>
          <p:cNvPr id="3" name="Content Placeholder 2">
            <a:extLst>
              <a:ext uri="{FF2B5EF4-FFF2-40B4-BE49-F238E27FC236}">
                <a16:creationId xmlns:a16="http://schemas.microsoft.com/office/drawing/2014/main" id="{420E251C-327F-42A0-92AB-ADFDCEB146C3}"/>
              </a:ext>
            </a:extLst>
          </p:cNvPr>
          <p:cNvSpPr>
            <a:spLocks noGrp="1"/>
          </p:cNvSpPr>
          <p:nvPr>
            <p:ph sz="half" idx="1"/>
          </p:nvPr>
        </p:nvSpPr>
        <p:spPr>
          <a:xfrm>
            <a:off x="684212" y="685800"/>
            <a:ext cx="4407333" cy="3615267"/>
          </a:xfrm>
          <a:solidFill>
            <a:schemeClr val="bg2">
              <a:lumMod val="75000"/>
            </a:schemeClr>
          </a:solidFill>
        </p:spPr>
        <p:txBody>
          <a:bodyPr anchor="t">
            <a:noAutofit/>
          </a:bodyPr>
          <a:lstStyle/>
          <a:p>
            <a:r>
              <a:rPr lang="en-US" sz="1800" b="1" dirty="0">
                <a:solidFill>
                  <a:schemeClr val="tx1"/>
                </a:solidFill>
                <a:latin typeface="Calibri" panose="020F0502020204030204" pitchFamily="34" charset="0"/>
                <a:cs typeface="Calibri" panose="020F0502020204030204" pitchFamily="34" charset="0"/>
              </a:rPr>
              <a:t>House of Representatives</a:t>
            </a:r>
          </a:p>
          <a:p>
            <a:pPr lvl="1"/>
            <a:r>
              <a:rPr lang="en-US" sz="1400" b="1" dirty="0">
                <a:solidFill>
                  <a:schemeClr val="tx1"/>
                </a:solidFill>
                <a:latin typeface="Calibri" panose="020F0502020204030204" pitchFamily="34" charset="0"/>
                <a:cs typeface="Calibri" panose="020F0502020204030204" pitchFamily="34" charset="0"/>
              </a:rPr>
              <a:t>101 Members</a:t>
            </a:r>
          </a:p>
          <a:p>
            <a:pPr lvl="1"/>
            <a:r>
              <a:rPr lang="en-US" sz="1400" b="1" dirty="0">
                <a:solidFill>
                  <a:schemeClr val="tx1"/>
                </a:solidFill>
                <a:latin typeface="Calibri" panose="020F0502020204030204" pitchFamily="34" charset="0"/>
                <a:cs typeface="Calibri" panose="020F0502020204030204" pitchFamily="34" charset="0"/>
              </a:rPr>
              <a:t>Two-Year Terms</a:t>
            </a:r>
          </a:p>
          <a:p>
            <a:pPr lvl="1"/>
            <a:r>
              <a:rPr lang="en-US" sz="1400" b="1" dirty="0">
                <a:solidFill>
                  <a:schemeClr val="tx1"/>
                </a:solidFill>
                <a:latin typeface="Calibri" panose="020F0502020204030204" pitchFamily="34" charset="0"/>
                <a:cs typeface="Calibri" panose="020F0502020204030204" pitchFamily="34" charset="0"/>
              </a:rPr>
              <a:t>Republicans have controlled the House since 2004</a:t>
            </a:r>
          </a:p>
          <a:p>
            <a:pPr lvl="1"/>
            <a:r>
              <a:rPr lang="en-US" sz="1400" b="1" dirty="0">
                <a:solidFill>
                  <a:schemeClr val="tx1"/>
                </a:solidFill>
                <a:latin typeface="Calibri" panose="020F0502020204030204" pitchFamily="34" charset="0"/>
                <a:cs typeface="Calibri" panose="020F0502020204030204" pitchFamily="34" charset="0"/>
              </a:rPr>
              <a:t>Current Breakdown: 81 Republicans / 20 Democrats</a:t>
            </a:r>
          </a:p>
          <a:p>
            <a:pPr lvl="1"/>
            <a:r>
              <a:rPr lang="en-US" sz="1400" b="1" dirty="0">
                <a:solidFill>
                  <a:schemeClr val="tx1"/>
                </a:solidFill>
                <a:latin typeface="Calibri" panose="020F0502020204030204" pitchFamily="34" charset="0"/>
                <a:cs typeface="Calibri" panose="020F0502020204030204" pitchFamily="34" charset="0"/>
              </a:rPr>
              <a:t>Presided over by Speaker Charles McCall</a:t>
            </a:r>
          </a:p>
          <a:p>
            <a:endParaRPr lang="en-US" sz="1400" dirty="0">
              <a:solidFill>
                <a:schemeClr val="tx1"/>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EE2DA5-7891-49D1-A59F-CA84C51B5A3D}"/>
              </a:ext>
            </a:extLst>
          </p:cNvPr>
          <p:cNvSpPr>
            <a:spLocks noGrp="1"/>
          </p:cNvSpPr>
          <p:nvPr>
            <p:ph sz="half" idx="2"/>
          </p:nvPr>
        </p:nvSpPr>
        <p:spPr>
          <a:xfrm>
            <a:off x="4977244" y="685800"/>
            <a:ext cx="4241368" cy="3615267"/>
          </a:xfrm>
          <a:solidFill>
            <a:schemeClr val="bg2">
              <a:lumMod val="75000"/>
            </a:schemeClr>
          </a:solidFill>
        </p:spPr>
        <p:txBody>
          <a:bodyPr anchor="t">
            <a:normAutofit/>
          </a:bodyPr>
          <a:lstStyle/>
          <a:p>
            <a:r>
              <a:rPr lang="en-US" sz="1800" b="1" dirty="0">
                <a:solidFill>
                  <a:schemeClr val="tx1"/>
                </a:solidFill>
                <a:latin typeface="Calibri" panose="020F0502020204030204" pitchFamily="34" charset="0"/>
                <a:cs typeface="Calibri" panose="020F0502020204030204" pitchFamily="34" charset="0"/>
              </a:rPr>
              <a:t>Senate</a:t>
            </a:r>
          </a:p>
          <a:p>
            <a:pPr lvl="1"/>
            <a:r>
              <a:rPr lang="en-US" sz="1400" b="1" dirty="0">
                <a:solidFill>
                  <a:schemeClr val="tx1"/>
                </a:solidFill>
                <a:latin typeface="Calibri" panose="020F0502020204030204" pitchFamily="34" charset="0"/>
                <a:cs typeface="Calibri" panose="020F0502020204030204" pitchFamily="34" charset="0"/>
              </a:rPr>
              <a:t>48 Members</a:t>
            </a:r>
          </a:p>
          <a:p>
            <a:pPr lvl="1"/>
            <a:r>
              <a:rPr lang="en-US" sz="1400" b="1" dirty="0">
                <a:solidFill>
                  <a:schemeClr val="tx1"/>
                </a:solidFill>
                <a:latin typeface="Calibri" panose="020F0502020204030204" pitchFamily="34" charset="0"/>
                <a:cs typeface="Calibri" panose="020F0502020204030204" pitchFamily="34" charset="0"/>
              </a:rPr>
              <a:t>Four-Year Staggered Terms</a:t>
            </a:r>
          </a:p>
          <a:p>
            <a:pPr lvl="1"/>
            <a:r>
              <a:rPr lang="en-US" sz="1400" b="1" dirty="0">
                <a:solidFill>
                  <a:schemeClr val="tx1"/>
                </a:solidFill>
                <a:latin typeface="Calibri" panose="020F0502020204030204" pitchFamily="34" charset="0"/>
                <a:cs typeface="Calibri" panose="020F0502020204030204" pitchFamily="34" charset="0"/>
              </a:rPr>
              <a:t>Republicans have controlled the Senate since 2008</a:t>
            </a:r>
          </a:p>
          <a:p>
            <a:pPr lvl="1"/>
            <a:r>
              <a:rPr lang="en-US" sz="1400" b="1" dirty="0">
                <a:solidFill>
                  <a:schemeClr val="tx1"/>
                </a:solidFill>
                <a:latin typeface="Calibri" panose="020F0502020204030204" pitchFamily="34" charset="0"/>
                <a:cs typeface="Calibri" panose="020F0502020204030204" pitchFamily="34" charset="0"/>
              </a:rPr>
              <a:t>Current Breakdown: 40 Republicans / 8 Democrats </a:t>
            </a:r>
          </a:p>
          <a:p>
            <a:pPr lvl="1"/>
            <a:r>
              <a:rPr lang="en-US" sz="1400" b="1" dirty="0">
                <a:solidFill>
                  <a:schemeClr val="tx1"/>
                </a:solidFill>
                <a:latin typeface="Calibri" panose="020F0502020204030204" pitchFamily="34" charset="0"/>
                <a:cs typeface="Calibri" panose="020F0502020204030204" pitchFamily="34" charset="0"/>
              </a:rPr>
              <a:t>Presided over by President Pro-Tempore Greg Treat</a:t>
            </a:r>
          </a:p>
          <a:p>
            <a:pPr lvl="1"/>
            <a:r>
              <a:rPr lang="en-US" sz="1400" b="1" dirty="0">
                <a:solidFill>
                  <a:schemeClr val="tx1"/>
                </a:solidFill>
                <a:latin typeface="Calibri" panose="020F0502020204030204" pitchFamily="34" charset="0"/>
                <a:cs typeface="Calibri" panose="020F0502020204030204" pitchFamily="34" charset="0"/>
              </a:rPr>
              <a:t>Lieutenant Governor Matt Pinnell is the President of the Senate</a:t>
            </a:r>
          </a:p>
          <a:p>
            <a:endParaRPr lang="en-US" dirty="0"/>
          </a:p>
        </p:txBody>
      </p:sp>
      <p:pic>
        <p:nvPicPr>
          <p:cNvPr id="5" name="Picture 4"/>
          <p:cNvPicPr>
            <a:picLocks noChangeAspect="1"/>
          </p:cNvPicPr>
          <p:nvPr/>
        </p:nvPicPr>
        <p:blipFill>
          <a:blip r:embed="rId3"/>
          <a:stretch>
            <a:fillRect/>
          </a:stretch>
        </p:blipFill>
        <p:spPr>
          <a:xfrm>
            <a:off x="9218612" y="-377735"/>
            <a:ext cx="2973388" cy="38554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8613" y="0"/>
            <a:ext cx="2989674" cy="453683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026" y="4373592"/>
            <a:ext cx="3502325" cy="2334883"/>
          </a:xfrm>
          <a:prstGeom prst="rect">
            <a:avLst/>
          </a:prstGeom>
        </p:spPr>
      </p:pic>
    </p:spTree>
    <p:extLst>
      <p:ext uri="{BB962C8B-B14F-4D97-AF65-F5344CB8AC3E}">
        <p14:creationId xmlns:p14="http://schemas.microsoft.com/office/powerpoint/2010/main" val="2433763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207034" y="4487332"/>
            <a:ext cx="9011578" cy="2563325"/>
          </a:xfrm>
        </p:spPr>
        <p:txBody>
          <a:bodyPr>
            <a:normAutofit/>
          </a:bodyPr>
          <a:lstStyle/>
          <a:p>
            <a:br>
              <a:rPr lang="en-US" b="1" dirty="0"/>
            </a:br>
            <a:br>
              <a:rPr lang="en-US" b="1" dirty="0"/>
            </a:br>
            <a:br>
              <a:rPr lang="en-US" b="1" dirty="0"/>
            </a:br>
            <a:r>
              <a:rPr lang="en-US" b="1" dirty="0"/>
              <a:t>Path of LEGISLATION</a:t>
            </a:r>
          </a:p>
        </p:txBody>
      </p:sp>
      <p:sp>
        <p:nvSpPr>
          <p:cNvPr id="3" name="Content Placeholder 2">
            <a:extLst>
              <a:ext uri="{FF2B5EF4-FFF2-40B4-BE49-F238E27FC236}">
                <a16:creationId xmlns:a16="http://schemas.microsoft.com/office/drawing/2014/main" id="{8A1D545C-69D6-4440-99E8-7820FA218DBE}"/>
              </a:ext>
            </a:extLst>
          </p:cNvPr>
          <p:cNvSpPr>
            <a:spLocks noGrp="1"/>
          </p:cNvSpPr>
          <p:nvPr>
            <p:ph sz="half" idx="1"/>
          </p:nvPr>
        </p:nvSpPr>
        <p:spPr>
          <a:xfrm>
            <a:off x="684211" y="685800"/>
            <a:ext cx="4074825" cy="4156363"/>
          </a:xfrm>
        </p:spPr>
        <p:txBody>
          <a:bodyPr anchor="t">
            <a:normAutofit/>
          </a:bodyPr>
          <a:lstStyle/>
          <a:p>
            <a:pPr marL="0" indent="0">
              <a:buNone/>
            </a:pPr>
            <a:endParaRPr lang="en-US" sz="5600" dirty="0">
              <a:solidFill>
                <a:schemeClr val="tx1"/>
              </a:solidFill>
              <a:latin typeface="Calibri" panose="020F0502020204030204" pitchFamily="34" charset="0"/>
              <a:cs typeface="Calibri" panose="020F0502020204030204" pitchFamily="34" charset="0"/>
            </a:endParaRPr>
          </a:p>
          <a:p>
            <a:pPr marL="0" indent="0">
              <a:buNone/>
            </a:pPr>
            <a:r>
              <a:rPr lang="en-US" sz="5600" dirty="0">
                <a:latin typeface="Calibri" panose="020F0502020204030204" pitchFamily="34" charset="0"/>
                <a:cs typeface="Calibri" panose="020F0502020204030204" pitchFamily="34" charset="0"/>
              </a:rPr>
              <a:t> </a:t>
            </a:r>
          </a:p>
          <a:p>
            <a:endParaRPr lang="en-US" dirty="0"/>
          </a:p>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16223" y="123825"/>
            <a:ext cx="2923929" cy="4437063"/>
          </a:xfrm>
        </p:spPr>
      </p:pic>
      <p:pic>
        <p:nvPicPr>
          <p:cNvPr id="5" name="Picture 4"/>
          <p:cNvPicPr>
            <a:picLocks noChangeAspect="1"/>
          </p:cNvPicPr>
          <p:nvPr/>
        </p:nvPicPr>
        <p:blipFill>
          <a:blip r:embed="rId3"/>
          <a:stretch>
            <a:fillRect/>
          </a:stretch>
        </p:blipFill>
        <p:spPr>
          <a:xfrm>
            <a:off x="761365" y="123871"/>
            <a:ext cx="7968894" cy="6219420"/>
          </a:xfrm>
          <a:prstGeom prst="rect">
            <a:avLst/>
          </a:prstGeom>
        </p:spPr>
      </p:pic>
      <p:pic>
        <p:nvPicPr>
          <p:cNvPr id="6" name="Picture 5" descr="StateSeal.jpg"/>
          <p:cNvPicPr>
            <a:picLocks noChangeAspect="1"/>
          </p:cNvPicPr>
          <p:nvPr/>
        </p:nvPicPr>
        <p:blipFill>
          <a:blip r:embed="rId4"/>
          <a:stretch>
            <a:fillRect/>
          </a:stretch>
        </p:blipFill>
        <p:spPr>
          <a:xfrm>
            <a:off x="9595385" y="4560888"/>
            <a:ext cx="2216362" cy="2216362"/>
          </a:xfrm>
          <a:prstGeom prst="rect">
            <a:avLst/>
          </a:prstGeom>
        </p:spPr>
      </p:pic>
      <p:pic>
        <p:nvPicPr>
          <p:cNvPr id="7" name="Picture 6"/>
          <p:cNvPicPr>
            <a:picLocks noChangeAspect="1"/>
          </p:cNvPicPr>
          <p:nvPr/>
        </p:nvPicPr>
        <p:blipFill>
          <a:blip r:embed="rId5"/>
          <a:stretch>
            <a:fillRect/>
          </a:stretch>
        </p:blipFill>
        <p:spPr>
          <a:xfrm>
            <a:off x="9218612" y="-96876"/>
            <a:ext cx="2970964" cy="3852258"/>
          </a:xfrm>
          <a:prstGeom prst="rect">
            <a:avLst/>
          </a:prstGeom>
        </p:spPr>
      </p:pic>
      <p:pic>
        <p:nvPicPr>
          <p:cNvPr id="9" name="Picture 8"/>
          <p:cNvPicPr>
            <a:picLocks noChangeAspect="1"/>
          </p:cNvPicPr>
          <p:nvPr/>
        </p:nvPicPr>
        <p:blipFill>
          <a:blip r:embed="rId6"/>
          <a:stretch>
            <a:fillRect/>
          </a:stretch>
        </p:blipFill>
        <p:spPr>
          <a:xfrm>
            <a:off x="3852014" y="3065730"/>
            <a:ext cx="696982" cy="696982"/>
          </a:xfrm>
          <a:prstGeom prst="rect">
            <a:avLst/>
          </a:prstGeom>
        </p:spPr>
      </p:pic>
      <p:pic>
        <p:nvPicPr>
          <p:cNvPr id="11" name="Picture 10"/>
          <p:cNvPicPr>
            <a:picLocks noChangeAspect="1"/>
          </p:cNvPicPr>
          <p:nvPr/>
        </p:nvPicPr>
        <p:blipFill>
          <a:blip r:embed="rId7"/>
          <a:stretch>
            <a:fillRect/>
          </a:stretch>
        </p:blipFill>
        <p:spPr>
          <a:xfrm>
            <a:off x="3590905" y="3065730"/>
            <a:ext cx="1219200" cy="6858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612" y="0"/>
            <a:ext cx="2969909" cy="450683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2255" y="4041634"/>
            <a:ext cx="745510" cy="744733"/>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8C103808-AAF5-F9FC-E240-D043E77BA81E}"/>
              </a:ext>
            </a:extLst>
          </p:cNvPr>
          <p:cNvPicPr>
            <a:picLocks noChangeAspect="1"/>
          </p:cNvPicPr>
          <p:nvPr/>
        </p:nvPicPr>
        <p:blipFill>
          <a:blip r:embed="rId9"/>
          <a:stretch>
            <a:fillRect/>
          </a:stretch>
        </p:blipFill>
        <p:spPr>
          <a:xfrm>
            <a:off x="5412048" y="4041635"/>
            <a:ext cx="755717" cy="753056"/>
          </a:xfrm>
          <a:prstGeom prst="rect">
            <a:avLst/>
          </a:prstGeom>
        </p:spPr>
      </p:pic>
    </p:spTree>
    <p:extLst>
      <p:ext uri="{BB962C8B-B14F-4D97-AF65-F5344CB8AC3E}">
        <p14:creationId xmlns:p14="http://schemas.microsoft.com/office/powerpoint/2010/main" val="1668708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p:txBody>
          <a:bodyPr>
            <a:normAutofit fontScale="90000"/>
          </a:bodyPr>
          <a:lstStyle/>
          <a:p>
            <a:br>
              <a:rPr lang="en-US" b="1" dirty="0"/>
            </a:br>
            <a:br>
              <a:rPr lang="en-US" b="1" dirty="0"/>
            </a:br>
            <a:r>
              <a:rPr lang="en-US" b="1" dirty="0"/>
              <a:t>LEGISLAtive Calendar</a:t>
            </a:r>
          </a:p>
        </p:txBody>
      </p:sp>
      <p:sp>
        <p:nvSpPr>
          <p:cNvPr id="3" name="Content Placeholder 2">
            <a:extLst>
              <a:ext uri="{FF2B5EF4-FFF2-40B4-BE49-F238E27FC236}">
                <a16:creationId xmlns:a16="http://schemas.microsoft.com/office/drawing/2014/main" id="{8A1D545C-69D6-4440-99E8-7820FA218DBE}"/>
              </a:ext>
            </a:extLst>
          </p:cNvPr>
          <p:cNvSpPr>
            <a:spLocks noGrp="1"/>
          </p:cNvSpPr>
          <p:nvPr>
            <p:ph sz="half" idx="1"/>
          </p:nvPr>
        </p:nvSpPr>
        <p:spPr>
          <a:xfrm>
            <a:off x="684211" y="685800"/>
            <a:ext cx="7384363" cy="4449792"/>
          </a:xfrm>
        </p:spPr>
        <p:txBody>
          <a:bodyPr anchor="t">
            <a:normAutofit fontScale="92500" lnSpcReduction="10000"/>
          </a:bodyPr>
          <a:lstStyle/>
          <a:p>
            <a:pPr marL="0" indent="0">
              <a:buNone/>
            </a:pPr>
            <a:r>
              <a:rPr lang="en-US" sz="2800" b="1" dirty="0">
                <a:solidFill>
                  <a:schemeClr val="tx1"/>
                </a:solidFill>
                <a:latin typeface="Calibri" panose="020F0502020204030204" pitchFamily="34" charset="0"/>
                <a:cs typeface="Calibri" panose="020F0502020204030204" pitchFamily="34" charset="0"/>
              </a:rPr>
              <a:t>Timeline for the Oklahoma Legislature</a:t>
            </a:r>
          </a:p>
          <a:p>
            <a:pPr marL="0" indent="0">
              <a:buNone/>
            </a:pPr>
            <a:r>
              <a:rPr lang="en-US" sz="1800" b="1" dirty="0">
                <a:solidFill>
                  <a:schemeClr val="tx1"/>
                </a:solidFill>
                <a:latin typeface="Calibri" panose="020F0502020204030204" pitchFamily="34" charset="0"/>
                <a:cs typeface="Calibri" panose="020F0502020204030204" pitchFamily="34" charset="0"/>
              </a:rPr>
              <a:t>December – Bill request deadline for lawmakers</a:t>
            </a:r>
          </a:p>
          <a:p>
            <a:pPr marL="0" indent="0">
              <a:buNone/>
            </a:pPr>
            <a:r>
              <a:rPr lang="en-US" sz="1800" b="1" dirty="0">
                <a:solidFill>
                  <a:schemeClr val="tx1"/>
                </a:solidFill>
                <a:latin typeface="Calibri" panose="020F0502020204030204" pitchFamily="34" charset="0"/>
                <a:cs typeface="Calibri" panose="020F0502020204030204" pitchFamily="34" charset="0"/>
              </a:rPr>
              <a:t>January – Organizational Day (odd-numbered years) </a:t>
            </a:r>
          </a:p>
          <a:p>
            <a:pPr marL="0" indent="0">
              <a:buNone/>
            </a:pPr>
            <a:r>
              <a:rPr lang="en-US" sz="1800" b="1" dirty="0">
                <a:solidFill>
                  <a:schemeClr val="tx1"/>
                </a:solidFill>
                <a:latin typeface="Calibri" panose="020F0502020204030204" pitchFamily="34" charset="0"/>
                <a:cs typeface="Calibri" panose="020F0502020204030204" pitchFamily="34" charset="0"/>
              </a:rPr>
              <a:t>January – Bill introduction deadline for filing</a:t>
            </a:r>
          </a:p>
          <a:p>
            <a:pPr marL="0" indent="0">
              <a:buNone/>
            </a:pPr>
            <a:r>
              <a:rPr lang="en-US" sz="1800" b="1" dirty="0">
                <a:solidFill>
                  <a:schemeClr val="tx1"/>
                </a:solidFill>
                <a:latin typeface="Calibri" panose="020F0502020204030204" pitchFamily="34" charset="0"/>
                <a:cs typeface="Calibri" panose="020F0502020204030204" pitchFamily="34" charset="0"/>
              </a:rPr>
              <a:t>February – Session begins on the first Monday (First &amp; second reading of bills)</a:t>
            </a:r>
          </a:p>
          <a:p>
            <a:pPr marL="0" indent="0">
              <a:buNone/>
            </a:pPr>
            <a:r>
              <a:rPr lang="en-US" sz="1800" b="1" dirty="0">
                <a:solidFill>
                  <a:schemeClr val="tx1"/>
                </a:solidFill>
                <a:latin typeface="Calibri" panose="020F0502020204030204" pitchFamily="34" charset="0"/>
                <a:cs typeface="Calibri" panose="020F0502020204030204" pitchFamily="34" charset="0"/>
              </a:rPr>
              <a:t>March – Third reading in House of Origin deadline (6</a:t>
            </a:r>
            <a:r>
              <a:rPr lang="en-US" sz="1800" b="1" baseline="30000" dirty="0">
                <a:solidFill>
                  <a:schemeClr val="tx1"/>
                </a:solidFill>
                <a:latin typeface="Calibri" panose="020F0502020204030204" pitchFamily="34" charset="0"/>
                <a:cs typeface="Calibri" panose="020F0502020204030204" pitchFamily="34" charset="0"/>
              </a:rPr>
              <a:t>th</a:t>
            </a:r>
            <a:r>
              <a:rPr lang="en-US" sz="1800" b="1" dirty="0">
                <a:solidFill>
                  <a:schemeClr val="tx1"/>
                </a:solidFill>
                <a:latin typeface="Calibri" panose="020F0502020204030204" pitchFamily="34" charset="0"/>
                <a:cs typeface="Calibri" panose="020F0502020204030204" pitchFamily="34" charset="0"/>
              </a:rPr>
              <a:t> week)</a:t>
            </a:r>
          </a:p>
          <a:p>
            <a:pPr marL="0" indent="0">
              <a:buNone/>
            </a:pPr>
            <a:r>
              <a:rPr lang="en-US" sz="1800" b="1" dirty="0">
                <a:solidFill>
                  <a:schemeClr val="tx1"/>
                </a:solidFill>
                <a:latin typeface="Calibri" panose="020F0502020204030204" pitchFamily="34" charset="0"/>
                <a:cs typeface="Calibri" panose="020F0502020204030204" pitchFamily="34" charset="0"/>
              </a:rPr>
              <a:t>April – Third reading in Opposite House deadline (12</a:t>
            </a:r>
            <a:r>
              <a:rPr lang="en-US" sz="1800" b="1" baseline="30000" dirty="0">
                <a:solidFill>
                  <a:schemeClr val="tx1"/>
                </a:solidFill>
                <a:latin typeface="Calibri" panose="020F0502020204030204" pitchFamily="34" charset="0"/>
                <a:cs typeface="Calibri" panose="020F0502020204030204" pitchFamily="34" charset="0"/>
              </a:rPr>
              <a:t>th</a:t>
            </a:r>
            <a:r>
              <a:rPr lang="en-US" sz="1800" b="1" dirty="0">
                <a:solidFill>
                  <a:schemeClr val="tx1"/>
                </a:solidFill>
                <a:latin typeface="Calibri" panose="020F0502020204030204" pitchFamily="34" charset="0"/>
                <a:cs typeface="Calibri" panose="020F0502020204030204" pitchFamily="34" charset="0"/>
              </a:rPr>
              <a:t> week)</a:t>
            </a:r>
          </a:p>
          <a:p>
            <a:pPr marL="0" indent="0">
              <a:buNone/>
            </a:pPr>
            <a:r>
              <a:rPr lang="en-US" sz="1800" b="1" dirty="0">
                <a:solidFill>
                  <a:schemeClr val="tx1"/>
                </a:solidFill>
                <a:latin typeface="Calibri" panose="020F0502020204030204" pitchFamily="34" charset="0"/>
                <a:cs typeface="Calibri" panose="020F0502020204030204" pitchFamily="34" charset="0"/>
              </a:rPr>
              <a:t>May – Conference committees meet, budget passed, Sine Die adjournment by final Friday </a:t>
            </a:r>
          </a:p>
          <a:p>
            <a:pPr marL="0" indent="0">
              <a:buNone/>
            </a:pPr>
            <a:r>
              <a:rPr lang="en-US" sz="1800" b="1" dirty="0">
                <a:solidFill>
                  <a:schemeClr val="tx1"/>
                </a:solidFill>
                <a:latin typeface="Calibri" panose="020F0502020204030204" pitchFamily="34" charset="0"/>
                <a:cs typeface="Calibri" panose="020F0502020204030204" pitchFamily="34" charset="0"/>
              </a:rPr>
              <a:t>June through November – Interim studies - legislators are back home.  </a:t>
            </a:r>
          </a:p>
          <a:p>
            <a:pPr marL="0" indent="0">
              <a:buNone/>
            </a:pPr>
            <a:endParaRPr lang="en-US" sz="1800" b="1" dirty="0">
              <a:solidFill>
                <a:schemeClr val="tx1"/>
              </a:solidFill>
              <a:latin typeface="Calibri" panose="020F0502020204030204" pitchFamily="34" charset="0"/>
              <a:cs typeface="Calibri" panose="020F0502020204030204" pitchFamily="34" charset="0"/>
            </a:endParaRPr>
          </a:p>
          <a:p>
            <a:pPr marL="0" indent="0">
              <a:buNone/>
            </a:pPr>
            <a:r>
              <a:rPr lang="en-US" sz="1800" b="1" u="sng" dirty="0">
                <a:solidFill>
                  <a:schemeClr val="tx1"/>
                </a:solidFill>
                <a:latin typeface="Calibri" panose="020F0502020204030204" pitchFamily="34" charset="0"/>
                <a:cs typeface="Calibri" panose="020F0502020204030204" pitchFamily="34" charset="0"/>
              </a:rPr>
              <a:t>Take time to reach out to lawmakers in their districts to discuss ideas for policy</a:t>
            </a:r>
          </a:p>
          <a:p>
            <a:pPr marL="0" indent="0">
              <a:buNone/>
            </a:pPr>
            <a:endParaRPr lang="en-US" sz="1800" b="1" dirty="0">
              <a:solidFill>
                <a:schemeClr val="tx1"/>
              </a:solidFill>
              <a:latin typeface="Calibri" panose="020F0502020204030204" pitchFamily="34" charset="0"/>
              <a:cs typeface="Calibri" panose="020F0502020204030204" pitchFamily="34" charset="0"/>
            </a:endParaRPr>
          </a:p>
          <a:p>
            <a:pPr marL="0" indent="0">
              <a:buNone/>
            </a:pPr>
            <a:endParaRPr lang="en-US" sz="1800" b="1" dirty="0">
              <a:solidFill>
                <a:schemeClr val="tx1"/>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9158144" y="-1"/>
            <a:ext cx="3069214" cy="39796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760" y="4612256"/>
            <a:ext cx="3371334" cy="22457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2621" y="0"/>
            <a:ext cx="3039379" cy="4612257"/>
          </a:xfrm>
          <a:prstGeom prst="rect">
            <a:avLst/>
          </a:prstGeom>
        </p:spPr>
      </p:pic>
    </p:spTree>
    <p:extLst>
      <p:ext uri="{BB962C8B-B14F-4D97-AF65-F5344CB8AC3E}">
        <p14:creationId xmlns:p14="http://schemas.microsoft.com/office/powerpoint/2010/main" val="2396346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676180"/>
            <a:ext cx="4457132" cy="954657"/>
          </a:xfrm>
        </p:spPr>
        <p:txBody>
          <a:bodyPr>
            <a:normAutofit fontScale="90000"/>
          </a:bodyPr>
          <a:lstStyle/>
          <a:p>
            <a:r>
              <a:rPr lang="en-US" b="1" dirty="0"/>
              <a:t>Types of Legislation</a:t>
            </a:r>
          </a:p>
        </p:txBody>
      </p:sp>
      <p:sp>
        <p:nvSpPr>
          <p:cNvPr id="3" name="Content Placeholder 2"/>
          <p:cNvSpPr>
            <a:spLocks noGrp="1"/>
          </p:cNvSpPr>
          <p:nvPr>
            <p:ph sz="half" idx="1"/>
          </p:nvPr>
        </p:nvSpPr>
        <p:spPr>
          <a:xfrm>
            <a:off x="218536" y="63260"/>
            <a:ext cx="4658264" cy="5342627"/>
          </a:xfrm>
        </p:spPr>
        <p:txBody>
          <a:bodyPr>
            <a:normAutofit fontScale="62500" lnSpcReduction="20000"/>
          </a:bodyPr>
          <a:lstStyle/>
          <a:p>
            <a:pPr marL="0" indent="0">
              <a:lnSpc>
                <a:spcPct val="120000"/>
              </a:lnSpc>
              <a:buNone/>
            </a:pPr>
            <a:r>
              <a:rPr lang="en-US" sz="2900" b="1" dirty="0">
                <a:solidFill>
                  <a:schemeClr val="tx1"/>
                </a:solidFill>
                <a:latin typeface="Calibri" panose="020F0502020204030204" pitchFamily="34" charset="0"/>
                <a:cs typeface="Calibri" panose="020F0502020204030204" pitchFamily="34" charset="0"/>
              </a:rPr>
              <a:t>Legislation which originates in the Senate is numbered consecutively beginning with “1” and bills which originates in the House are numbered consecutively beginning with “1001”:</a:t>
            </a:r>
          </a:p>
          <a:p>
            <a:pPr marL="0" indent="0">
              <a:lnSpc>
                <a:spcPct val="120000"/>
              </a:lnSpc>
              <a:buNone/>
            </a:pPr>
            <a:endParaRPr lang="en-US" sz="2900" b="1" dirty="0">
              <a:solidFill>
                <a:schemeClr val="tx1"/>
              </a:solidFill>
              <a:latin typeface="Calibri" panose="020F0502020204030204" pitchFamily="34" charset="0"/>
              <a:cs typeface="Calibri" panose="020F0502020204030204" pitchFamily="34" charset="0"/>
            </a:endParaRPr>
          </a:p>
          <a:p>
            <a:pPr marL="0" indent="0">
              <a:lnSpc>
                <a:spcPct val="120000"/>
              </a:lnSpc>
              <a:buNone/>
            </a:pPr>
            <a:r>
              <a:rPr lang="en-US" sz="2900" b="1" dirty="0">
                <a:solidFill>
                  <a:schemeClr val="tx1"/>
                </a:solidFill>
                <a:latin typeface="Calibri" panose="020F0502020204030204" pitchFamily="34" charset="0"/>
                <a:cs typeface="Calibri" panose="020F0502020204030204" pitchFamily="34" charset="0"/>
              </a:rPr>
              <a:t>Bills</a:t>
            </a:r>
          </a:p>
          <a:p>
            <a:pPr lvl="0">
              <a:lnSpc>
                <a:spcPct val="120000"/>
              </a:lnSpc>
            </a:pPr>
            <a:r>
              <a:rPr lang="en-US" sz="2900" b="1" dirty="0">
                <a:solidFill>
                  <a:schemeClr val="tx1"/>
                </a:solidFill>
                <a:latin typeface="Calibri" panose="020F0502020204030204" pitchFamily="34" charset="0"/>
                <a:cs typeface="Calibri" panose="020F0502020204030204" pitchFamily="34" charset="0"/>
              </a:rPr>
              <a:t>have the force and effect of law</a:t>
            </a:r>
          </a:p>
          <a:p>
            <a:pPr lvl="0">
              <a:lnSpc>
                <a:spcPct val="120000"/>
              </a:lnSpc>
            </a:pPr>
            <a:r>
              <a:rPr lang="en-US" sz="2900" b="1" dirty="0">
                <a:solidFill>
                  <a:schemeClr val="tx1"/>
                </a:solidFill>
                <a:latin typeface="Calibri" panose="020F0502020204030204" pitchFamily="34" charset="0"/>
                <a:cs typeface="Calibri" panose="020F0502020204030204" pitchFamily="34" charset="0"/>
              </a:rPr>
              <a:t>must be passed by both chambers</a:t>
            </a:r>
          </a:p>
          <a:p>
            <a:pPr lvl="0">
              <a:lnSpc>
                <a:spcPct val="120000"/>
              </a:lnSpc>
            </a:pPr>
            <a:r>
              <a:rPr lang="en-US" sz="2900" b="1" dirty="0">
                <a:solidFill>
                  <a:schemeClr val="tx1"/>
                </a:solidFill>
                <a:latin typeface="Calibri" panose="020F0502020204030204" pitchFamily="34" charset="0"/>
                <a:cs typeface="Calibri" panose="020F0502020204030204" pitchFamily="34" charset="0"/>
              </a:rPr>
              <a:t>must be signed by the Governor (except when the measure submits a question to a vote of the people)</a:t>
            </a:r>
          </a:p>
          <a:p>
            <a:pPr lvl="0">
              <a:lnSpc>
                <a:spcPct val="120000"/>
              </a:lnSpc>
            </a:pPr>
            <a:r>
              <a:rPr lang="en-US" sz="2900" b="1" dirty="0">
                <a:solidFill>
                  <a:schemeClr val="tx1"/>
                </a:solidFill>
                <a:latin typeface="Calibri" panose="020F0502020204030204" pitchFamily="34" charset="0"/>
                <a:cs typeface="Calibri" panose="020F0502020204030204" pitchFamily="34" charset="0"/>
              </a:rPr>
              <a:t>generally proposes changes to the Oklahoma Statutes</a:t>
            </a:r>
          </a:p>
          <a:p>
            <a:endParaRPr lang="en-US" dirty="0"/>
          </a:p>
        </p:txBody>
      </p:sp>
      <p:sp>
        <p:nvSpPr>
          <p:cNvPr id="4" name="Content Placeholder 3"/>
          <p:cNvSpPr>
            <a:spLocks noGrp="1"/>
          </p:cNvSpPr>
          <p:nvPr>
            <p:ph sz="half" idx="2"/>
          </p:nvPr>
        </p:nvSpPr>
        <p:spPr>
          <a:xfrm>
            <a:off x="4876801" y="0"/>
            <a:ext cx="4060166" cy="6814868"/>
          </a:xfrm>
        </p:spPr>
        <p:txBody>
          <a:bodyPr>
            <a:normAutofit fontScale="62500" lnSpcReduction="20000"/>
          </a:bodyPr>
          <a:lstStyle/>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Joint Resolutions</a:t>
            </a:r>
          </a:p>
          <a:p>
            <a:pPr lvl="0"/>
            <a:r>
              <a:rPr lang="en-US" b="1" dirty="0">
                <a:solidFill>
                  <a:schemeClr val="tx1"/>
                </a:solidFill>
                <a:latin typeface="Calibri" panose="020F0502020204030204" pitchFamily="34" charset="0"/>
                <a:cs typeface="Calibri" panose="020F0502020204030204" pitchFamily="34" charset="0"/>
              </a:rPr>
              <a:t>have the force and effect of law</a:t>
            </a:r>
          </a:p>
          <a:p>
            <a:pPr lvl="0"/>
            <a:r>
              <a:rPr lang="en-US" b="1" dirty="0">
                <a:solidFill>
                  <a:schemeClr val="tx1"/>
                </a:solidFill>
                <a:latin typeface="Calibri" panose="020F0502020204030204" pitchFamily="34" charset="0"/>
                <a:cs typeface="Calibri" panose="020F0502020204030204" pitchFamily="34" charset="0"/>
              </a:rPr>
              <a:t>must be passed by both chambers</a:t>
            </a:r>
          </a:p>
          <a:p>
            <a:pPr lvl="0"/>
            <a:r>
              <a:rPr lang="en-US" b="1" dirty="0">
                <a:solidFill>
                  <a:schemeClr val="tx1"/>
                </a:solidFill>
                <a:latin typeface="Calibri" panose="020F0502020204030204" pitchFamily="34" charset="0"/>
                <a:cs typeface="Calibri" panose="020F0502020204030204" pitchFamily="34" charset="0"/>
              </a:rPr>
              <a:t>must be signed by the Governor (except when the measure submits a question to a vote of the people)</a:t>
            </a:r>
          </a:p>
          <a:p>
            <a:pPr marL="0" indent="0">
              <a:buNone/>
            </a:pPr>
            <a:r>
              <a:rPr lang="en-US" b="1" dirty="0">
                <a:solidFill>
                  <a:schemeClr val="tx1"/>
                </a:solidFill>
                <a:latin typeface="Calibri" panose="020F0502020204030204" pitchFamily="34" charset="0"/>
                <a:cs typeface="Calibri" panose="020F0502020204030204" pitchFamily="34" charset="0"/>
              </a:rPr>
              <a:t>(often will not become part of the Oklahoma Statutes)</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Concurrent Resolutions</a:t>
            </a:r>
          </a:p>
          <a:p>
            <a:pPr lvl="0"/>
            <a:r>
              <a:rPr lang="en-US" b="1" dirty="0">
                <a:solidFill>
                  <a:schemeClr val="tx1"/>
                </a:solidFill>
                <a:latin typeface="Calibri" panose="020F0502020204030204" pitchFamily="34" charset="0"/>
                <a:cs typeface="Calibri" panose="020F0502020204030204" pitchFamily="34" charset="0"/>
              </a:rPr>
              <a:t>do not have the force and effect of law</a:t>
            </a:r>
          </a:p>
          <a:p>
            <a:pPr lvl="0"/>
            <a:r>
              <a:rPr lang="en-US" b="1" dirty="0">
                <a:solidFill>
                  <a:schemeClr val="tx1"/>
                </a:solidFill>
                <a:latin typeface="Calibri" panose="020F0502020204030204" pitchFamily="34" charset="0"/>
                <a:cs typeface="Calibri" panose="020F0502020204030204" pitchFamily="34" charset="0"/>
              </a:rPr>
              <a:t>must be passed by both chambers</a:t>
            </a:r>
          </a:p>
          <a:p>
            <a:pPr lvl="0"/>
            <a:r>
              <a:rPr lang="en-US" b="1" dirty="0">
                <a:solidFill>
                  <a:schemeClr val="tx1"/>
                </a:solidFill>
                <a:latin typeface="Calibri" panose="020F0502020204030204" pitchFamily="34" charset="0"/>
                <a:cs typeface="Calibri" panose="020F0502020204030204" pitchFamily="34" charset="0"/>
              </a:rPr>
              <a:t>are not signed by the Governor</a:t>
            </a:r>
          </a:p>
          <a:p>
            <a:pPr lvl="0"/>
            <a:r>
              <a:rPr lang="en-US" b="1" dirty="0">
                <a:solidFill>
                  <a:schemeClr val="tx1"/>
                </a:solidFill>
                <a:latin typeface="Calibri" panose="020F0502020204030204" pitchFamily="34" charset="0"/>
                <a:cs typeface="Calibri" panose="020F0502020204030204" pitchFamily="34" charset="0"/>
              </a:rPr>
              <a:t>will not become part of the Oklahoma Statutes</a:t>
            </a:r>
          </a:p>
          <a:p>
            <a:pPr lvl="0"/>
            <a:r>
              <a:rPr lang="en-US" b="1" dirty="0">
                <a:solidFill>
                  <a:schemeClr val="tx1"/>
                </a:solidFill>
                <a:latin typeface="Calibri" panose="020F0502020204030204" pitchFamily="34" charset="0"/>
                <a:cs typeface="Calibri" panose="020F0502020204030204" pitchFamily="34" charset="0"/>
              </a:rPr>
              <a:t>are used to express the will or opinion of both chambers</a:t>
            </a:r>
          </a:p>
          <a:p>
            <a:pPr lvl="0"/>
            <a:endParaRPr lang="en-US" b="1" dirty="0">
              <a:solidFill>
                <a:schemeClr val="tx1"/>
              </a:solidFill>
              <a:latin typeface="Calibri" panose="020F0502020204030204" pitchFamily="34" charset="0"/>
              <a:cs typeface="Calibri" panose="020F0502020204030204" pitchFamily="34" charset="0"/>
            </a:endParaRPr>
          </a:p>
          <a:p>
            <a:pPr lvl="0"/>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Simple Resolutions</a:t>
            </a:r>
          </a:p>
          <a:p>
            <a:pPr lvl="0"/>
            <a:r>
              <a:rPr lang="en-US" b="1" dirty="0">
                <a:solidFill>
                  <a:schemeClr val="tx1"/>
                </a:solidFill>
                <a:latin typeface="Calibri" panose="020F0502020204030204" pitchFamily="34" charset="0"/>
                <a:cs typeface="Calibri" panose="020F0502020204030204" pitchFamily="34" charset="0"/>
              </a:rPr>
              <a:t>do not have the force and effect of law</a:t>
            </a:r>
          </a:p>
          <a:p>
            <a:pPr lvl="0"/>
            <a:r>
              <a:rPr lang="en-US" b="1" dirty="0">
                <a:solidFill>
                  <a:schemeClr val="tx1"/>
                </a:solidFill>
                <a:latin typeface="Calibri" panose="020F0502020204030204" pitchFamily="34" charset="0"/>
                <a:cs typeface="Calibri" panose="020F0502020204030204" pitchFamily="34" charset="0"/>
              </a:rPr>
              <a:t>must pass only the chamber which introduced the measure</a:t>
            </a:r>
          </a:p>
          <a:p>
            <a:pPr lvl="0"/>
            <a:r>
              <a:rPr lang="en-US" b="1" dirty="0">
                <a:solidFill>
                  <a:schemeClr val="tx1"/>
                </a:solidFill>
                <a:latin typeface="Calibri" panose="020F0502020204030204" pitchFamily="34" charset="0"/>
                <a:cs typeface="Calibri" panose="020F0502020204030204" pitchFamily="34" charset="0"/>
              </a:rPr>
              <a:t>are not signed by the Governor</a:t>
            </a:r>
          </a:p>
          <a:p>
            <a:pPr lvl="0"/>
            <a:r>
              <a:rPr lang="en-US" b="1" dirty="0">
                <a:solidFill>
                  <a:schemeClr val="tx1"/>
                </a:solidFill>
                <a:latin typeface="Calibri" panose="020F0502020204030204" pitchFamily="34" charset="0"/>
                <a:cs typeface="Calibri" panose="020F0502020204030204" pitchFamily="34" charset="0"/>
              </a:rPr>
              <a:t>will not become part of the Oklahoma Statutes</a:t>
            </a:r>
          </a:p>
          <a:p>
            <a:r>
              <a:rPr lang="en-US" b="1" dirty="0">
                <a:solidFill>
                  <a:schemeClr val="tx1"/>
                </a:solidFill>
                <a:latin typeface="Calibri" panose="020F0502020204030204" pitchFamily="34" charset="0"/>
                <a:cs typeface="Calibri" panose="020F0502020204030204" pitchFamily="34" charset="0"/>
              </a:rPr>
              <a:t>are used to express the will or opinion of one chamber</a:t>
            </a:r>
          </a:p>
          <a:p>
            <a:pPr lvl="0"/>
            <a:endParaRPr lang="en-US" sz="1400" b="1" dirty="0">
              <a:solidFill>
                <a:schemeClr val="tx1"/>
              </a:solidFill>
              <a:latin typeface="Calibri" panose="020F0502020204030204" pitchFamily="34" charset="0"/>
              <a:cs typeface="Calibri" panose="020F0502020204030204" pitchFamily="34" charset="0"/>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6506" y="4781955"/>
            <a:ext cx="3136481" cy="19063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409" y="0"/>
            <a:ext cx="3071591" cy="4661140"/>
          </a:xfrm>
          <a:prstGeom prst="rect">
            <a:avLst/>
          </a:prstGeom>
        </p:spPr>
      </p:pic>
    </p:spTree>
    <p:extLst>
      <p:ext uri="{BB962C8B-B14F-4D97-AF65-F5344CB8AC3E}">
        <p14:creationId xmlns:p14="http://schemas.microsoft.com/office/powerpoint/2010/main" val="254442533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c6059c6-b3d2-4c0a-8793-0afff32a3340" xsi:nil="true"/>
    <lcf76f155ced4ddcb4097134ff3c332f xmlns="a0fc1c53-83be-4289-ad42-6c4d4490825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1344CA90AA2E4D900FB4274D73FE20" ma:contentTypeVersion="15" ma:contentTypeDescription="Create a new document." ma:contentTypeScope="" ma:versionID="b6121b7c5008af064939cf190f9803a7">
  <xsd:schema xmlns:xsd="http://www.w3.org/2001/XMLSchema" xmlns:xs="http://www.w3.org/2001/XMLSchema" xmlns:p="http://schemas.microsoft.com/office/2006/metadata/properties" xmlns:ns2="a0fc1c53-83be-4289-ad42-6c4d4490825a" xmlns:ns3="5c6059c6-b3d2-4c0a-8793-0afff32a3340" targetNamespace="http://schemas.microsoft.com/office/2006/metadata/properties" ma:root="true" ma:fieldsID="6dfa844cc4e24b2aae723971673b4e67" ns2:_="" ns3:_="">
    <xsd:import namespace="a0fc1c53-83be-4289-ad42-6c4d4490825a"/>
    <xsd:import namespace="5c6059c6-b3d2-4c0a-8793-0afff32a3340"/>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fc1c53-83be-4289-ad42-6c4d449082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2f1546b-80d7-4525-a0f6-34573dbf6e3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6059c6-b3d2-4c0a-8793-0afff32a334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1fa32a8-0bc2-4121-ad5b-661e3bf72935}" ma:internalName="TaxCatchAll" ma:showField="CatchAllData" ma:web="5c6059c6-b3d2-4c0a-8793-0afff32a334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23F88D-6DF7-43FA-B137-D02ABEF712AA}">
  <ds:schemaRefs>
    <ds:schemaRef ds:uri="http://schemas.microsoft.com/sharepoint/v3/contenttype/forms"/>
  </ds:schemaRefs>
</ds:datastoreItem>
</file>

<file path=customXml/itemProps2.xml><?xml version="1.0" encoding="utf-8"?>
<ds:datastoreItem xmlns:ds="http://schemas.openxmlformats.org/officeDocument/2006/customXml" ds:itemID="{1623A718-387B-4BDE-B3B5-D891FA532449}">
  <ds:schemaRefs>
    <ds:schemaRef ds:uri="http://schemas.microsoft.com/office/2006/metadata/properties"/>
    <ds:schemaRef ds:uri="http://schemas.microsoft.com/office/infopath/2007/PartnerControls"/>
    <ds:schemaRef ds:uri="5c6059c6-b3d2-4c0a-8793-0afff32a3340"/>
    <ds:schemaRef ds:uri="a0fc1c53-83be-4289-ad42-6c4d4490825a"/>
  </ds:schemaRefs>
</ds:datastoreItem>
</file>

<file path=customXml/itemProps3.xml><?xml version="1.0" encoding="utf-8"?>
<ds:datastoreItem xmlns:ds="http://schemas.openxmlformats.org/officeDocument/2006/customXml" ds:itemID="{9443398D-F0E9-40BD-8694-A9DAEA97AB4F}"/>
</file>

<file path=docProps/app.xml><?xml version="1.0" encoding="utf-8"?>
<Properties xmlns="http://schemas.openxmlformats.org/officeDocument/2006/extended-properties" xmlns:vt="http://schemas.openxmlformats.org/officeDocument/2006/docPropsVTypes">
  <Template/>
  <TotalTime>1157</TotalTime>
  <Words>5348</Words>
  <Application>Microsoft Office PowerPoint</Application>
  <PresentationFormat>Widescreen</PresentationFormat>
  <Paragraphs>459</Paragraphs>
  <Slides>36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Aptos</vt:lpstr>
      <vt:lpstr>Arial</vt:lpstr>
      <vt:lpstr>Calibri</vt:lpstr>
      <vt:lpstr>Century Gothic</vt:lpstr>
      <vt:lpstr>Wingdings 3</vt:lpstr>
      <vt:lpstr>Slice</vt:lpstr>
      <vt:lpstr>The Advocate’s Guide to Effective policy change</vt:lpstr>
      <vt:lpstr>  Why is advocacy important?</vt:lpstr>
      <vt:lpstr>  Advocacy  vs. Activism vs.  lobbying</vt:lpstr>
      <vt:lpstr>Understand which level of government you should contact</vt:lpstr>
      <vt:lpstr>PowerPoint Presentation</vt:lpstr>
      <vt:lpstr>  The Oklahoma LEGISLATURE </vt:lpstr>
      <vt:lpstr>   Path of LEGISLATION</vt:lpstr>
      <vt:lpstr>  LEGISLAtive Calendar</vt:lpstr>
      <vt:lpstr>Types of Legislation</vt:lpstr>
      <vt:lpstr>                        Reading a Bill</vt:lpstr>
      <vt:lpstr>Budget timeline</vt:lpstr>
      <vt:lpstr>Powers of the Governor</vt:lpstr>
      <vt:lpstr>Executive branch</vt:lpstr>
      <vt:lpstr>judicial branch</vt:lpstr>
      <vt:lpstr> Supreme court cases</vt:lpstr>
      <vt:lpstr>   </vt:lpstr>
      <vt:lpstr>GENERAL RULES FOR EFFECTIVE LOBBYING   • Contact your member organization for the latest information on issues, or the current organizational strategy, before contacting the legislator.  • If you are a government or public school employee, do not use any public resources to lobby.  Use a personal email or your own mobile phone and indicate that you are not “on the clock” with your work.  • Always introduce yourself as a member of your association. A simple “May I have a few minutes of your time?” will set the stage if you have not scheduled an appointment.  • Be gracious to the legislator’s staff assistant. A rude tone will affect your relationship with all in the office, including the legislator. Treat all staff with respect.  • Get down to business quickly. Be brief, be direct, be simple and, above all, be accurate. Do not philosophize. Know your topic and be prepared for questions. Remember that your legislator hears many viewpoints. You want him/her to remember yours, so be factual.  </vt:lpstr>
      <vt:lpstr>• Keep in mind that the legislator may try to lobby you. This is especially true if the legislator senses that there is not a firm commitment on the part of our members to our issues. This will hurt our lobby effort.  • When finishing the conversation, always thank the legislator for his/her time. If he/she has asked for follow-up information, quickly send it with a note offering further assistance. Include your name and your local association/TSTA.  • Don’t give up if you are not successful the first time. In fact, many times success is in just making the initial contact. Communications established through discussion can aid future lobbying efforts.  • Keep in mind that many or most of the legislators have little or no direct knowledge or experience with the issue.  For example ,with public schools, their expertise might be that they may have attended public school or their children are in school. A large part of your job is to help them understand what it is really like in a situation pertaining to the discussion. </vt:lpstr>
      <vt:lpstr>General Rules for Effective Lobbying</vt:lpstr>
      <vt:lpstr> The Crucial 90-second pitch</vt:lpstr>
      <vt:lpstr>Preparing for Advocacy</vt:lpstr>
      <vt:lpstr>  </vt:lpstr>
      <vt:lpstr>   Five practical advocacy tools</vt:lpstr>
      <vt:lpstr>FIVE PRACTICAL ADVOCACY TOOLS </vt:lpstr>
      <vt:lpstr>Five practical advocacy tools </vt:lpstr>
      <vt:lpstr>   five Practical advocacy Tools</vt:lpstr>
      <vt:lpstr>five Practical advocacy Tools</vt:lpstr>
      <vt:lpstr>   five practical advocacy tools</vt:lpstr>
      <vt:lpstr>    five practical advocacy tools</vt:lpstr>
      <vt:lpstr>PowerPoint Presentation</vt:lpstr>
      <vt:lpstr>     Interview tips</vt:lpstr>
      <vt:lpstr>Interview tips</vt:lpstr>
      <vt:lpstr>Some of the OICA bills for 2024</vt:lpstr>
      <vt:lpstr>Other work done by OICA</vt:lpstr>
      <vt:lpstr>Become a member of OICA and help support our mission! Go to https://oica.org to learn more!  </vt:lpstr>
      <vt:lpstr>joe dorman, ceo  Oklahoma Institute for Child Advocacy 2915 n. Classen Blvd., Ste 320 Oklahoma City, OK 73106  405.236.5437 Jdorman@oica.org website - oica.org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Alisa Hines</dc:creator>
  <cp:lastModifiedBy>Joseph Dorman</cp:lastModifiedBy>
  <cp:revision>91</cp:revision>
  <dcterms:created xsi:type="dcterms:W3CDTF">2018-03-22T21:55:55Z</dcterms:created>
  <dcterms:modified xsi:type="dcterms:W3CDTF">2024-03-28T16:50:58Z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0x010100BC1344CA90AA2E4D900FB4274D73FE20</vt:lpwstr>
  </property>
  <property fmtid="{D5CDD505-2E9C-101B-9397-08002B2CF9AE}" pid="3" name="MediaServiceImageTags">
    <vt:lpwstr/>
  </property>
</Properties>
</file>